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6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6" r:id="rId11"/>
    <p:sldId id="265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</p:sldIdLst>
  <p:sldSz cx="9144000" cy="6858000" type="screen4x3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Inget format, tabellrutnät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Inget format, inget rutnät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llanmörkt forma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3C2FFA5D-87B4-456A-9821-1D502468CF0F}" styleName="Format med tema 1 - dekorfärg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  <a:tblStyle styleId="{9D7B26C5-4107-4FEC-AEDC-1716B250A1EF}" styleName="Ljust forma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sv-SE" smtClean="0"/>
              <a:t>Klicka här för att ändra format på underrubrik i bakgrunden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BD319-C441-4740-BDB2-35E25C52CCE7}" type="datetimeFigureOut">
              <a:rPr lang="sv-SE" smtClean="0"/>
              <a:t>2014-03-28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F0B53-9592-4779-891F-997228E46E01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BD319-C441-4740-BDB2-35E25C52CCE7}" type="datetimeFigureOut">
              <a:rPr lang="sv-SE" smtClean="0"/>
              <a:t>2014-03-28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F0B53-9592-4779-891F-997228E46E01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BD319-C441-4740-BDB2-35E25C52CCE7}" type="datetimeFigureOut">
              <a:rPr lang="sv-SE" smtClean="0"/>
              <a:t>2014-03-28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F0B53-9592-4779-891F-997228E46E01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BD319-C441-4740-BDB2-35E25C52CCE7}" type="datetimeFigureOut">
              <a:rPr lang="sv-SE" smtClean="0"/>
              <a:t>2014-03-28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F0B53-9592-4779-891F-997228E46E01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BD319-C441-4740-BDB2-35E25C52CCE7}" type="datetimeFigureOut">
              <a:rPr lang="sv-SE" smtClean="0"/>
              <a:t>2014-03-28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F0B53-9592-4779-891F-997228E46E01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BD319-C441-4740-BDB2-35E25C52CCE7}" type="datetimeFigureOut">
              <a:rPr lang="sv-SE" smtClean="0"/>
              <a:t>2014-03-28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F0B53-9592-4779-891F-997228E46E01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BD319-C441-4740-BDB2-35E25C52CCE7}" type="datetimeFigureOut">
              <a:rPr lang="sv-SE" smtClean="0"/>
              <a:t>2014-03-28</a:t>
            </a:fld>
            <a:endParaRPr lang="sv-SE"/>
          </a:p>
        </p:txBody>
      </p:sp>
      <p:sp>
        <p:nvSpPr>
          <p:cNvPr id="8" name="Platshållare för sidfo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F0B53-9592-4779-891F-997228E46E01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BD319-C441-4740-BDB2-35E25C52CCE7}" type="datetimeFigureOut">
              <a:rPr lang="sv-SE" smtClean="0"/>
              <a:t>2014-03-28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F0B53-9592-4779-891F-997228E46E01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BD319-C441-4740-BDB2-35E25C52CCE7}" type="datetimeFigureOut">
              <a:rPr lang="sv-SE" smtClean="0"/>
              <a:t>2014-03-28</a:t>
            </a:fld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F0B53-9592-4779-891F-997228E46E01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BD319-C441-4740-BDB2-35E25C52CCE7}" type="datetimeFigureOut">
              <a:rPr lang="sv-SE" smtClean="0"/>
              <a:t>2014-03-28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F0B53-9592-4779-891F-997228E46E01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7BD319-C441-4740-BDB2-35E25C52CCE7}" type="datetimeFigureOut">
              <a:rPr lang="sv-SE" smtClean="0"/>
              <a:t>2014-03-28</a:t>
            </a:fld>
            <a:endParaRPr lang="sv-SE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7F0B53-9592-4779-891F-997228E46E01}" type="slidenum">
              <a:rPr lang="sv-SE" smtClean="0"/>
              <a:t>‹#›</a:t>
            </a:fld>
            <a:endParaRPr lang="sv-SE"/>
          </a:p>
        </p:txBody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7BD319-C441-4740-BDB2-35E25C52CCE7}" type="datetimeFigureOut">
              <a:rPr lang="sv-SE" smtClean="0"/>
              <a:t>2014-03-28</a:t>
            </a:fld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/>
          </a:p>
        </p:txBody>
      </p:sp>
      <p:sp>
        <p:nvSpPr>
          <p:cNvPr id="6" name="Platshållare för bild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7F0B53-9592-4779-891F-997228E46E01}" type="slidenum">
              <a:rPr lang="sv-SE" smtClean="0"/>
              <a:t>‹#›</a:t>
            </a:fld>
            <a:endParaRPr lang="sv-SE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3635896" y="10106"/>
            <a:ext cx="4572744" cy="864097"/>
          </a:xfrm>
        </p:spPr>
        <p:txBody>
          <a:bodyPr/>
          <a:lstStyle/>
          <a:p>
            <a:r>
              <a:rPr lang="sv-SE" dirty="0" smtClean="0">
                <a:solidFill>
                  <a:schemeClr val="accent2"/>
                </a:solidFill>
              </a:rPr>
              <a:t>10.0.0.10</a:t>
            </a:r>
            <a:endParaRPr lang="sv-SE" dirty="0">
              <a:solidFill>
                <a:schemeClr val="accent2"/>
              </a:solidFill>
            </a:endParaRPr>
          </a:p>
        </p:txBody>
      </p:sp>
      <p:sp>
        <p:nvSpPr>
          <p:cNvPr id="4" name="Rubrik 1"/>
          <p:cNvSpPr txBox="1">
            <a:spLocks/>
          </p:cNvSpPr>
          <p:nvPr/>
        </p:nvSpPr>
        <p:spPr>
          <a:xfrm>
            <a:off x="1763688" y="2799218"/>
            <a:ext cx="5883408" cy="864097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sz="8000" dirty="0" smtClean="0"/>
              <a:t>192.168.1.10</a:t>
            </a:r>
            <a:endParaRPr lang="sv-SE" sz="8000" dirty="0"/>
          </a:p>
        </p:txBody>
      </p:sp>
      <p:sp>
        <p:nvSpPr>
          <p:cNvPr id="5" name="Rubrik 1"/>
          <p:cNvSpPr txBox="1">
            <a:spLocks/>
          </p:cNvSpPr>
          <p:nvPr/>
        </p:nvSpPr>
        <p:spPr>
          <a:xfrm rot="20950958">
            <a:off x="639232" y="4084742"/>
            <a:ext cx="4572744" cy="86409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dirty="0" smtClean="0">
                <a:solidFill>
                  <a:schemeClr val="accent2">
                    <a:lumMod val="75000"/>
                  </a:schemeClr>
                </a:solidFill>
              </a:rPr>
              <a:t>194.198.123.214</a:t>
            </a:r>
            <a:endParaRPr lang="sv-SE" dirty="0">
              <a:solidFill>
                <a:schemeClr val="accent2">
                  <a:lumMod val="75000"/>
                </a:schemeClr>
              </a:solidFill>
            </a:endParaRPr>
          </a:p>
        </p:txBody>
      </p:sp>
      <p:sp>
        <p:nvSpPr>
          <p:cNvPr id="6" name="Rubrik 1"/>
          <p:cNvSpPr txBox="1">
            <a:spLocks/>
          </p:cNvSpPr>
          <p:nvPr/>
        </p:nvSpPr>
        <p:spPr>
          <a:xfrm rot="954915">
            <a:off x="4145935" y="4310652"/>
            <a:ext cx="4572744" cy="86409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dirty="0" smtClean="0">
                <a:solidFill>
                  <a:schemeClr val="accent4">
                    <a:lumMod val="75000"/>
                  </a:schemeClr>
                </a:solidFill>
              </a:rPr>
              <a:t>192.168.1.82</a:t>
            </a:r>
            <a:endParaRPr lang="sv-SE" dirty="0">
              <a:solidFill>
                <a:schemeClr val="accent4">
                  <a:lumMod val="75000"/>
                </a:schemeClr>
              </a:solidFill>
            </a:endParaRPr>
          </a:p>
        </p:txBody>
      </p:sp>
      <p:sp>
        <p:nvSpPr>
          <p:cNvPr id="7" name="Rubrik 1"/>
          <p:cNvSpPr txBox="1">
            <a:spLocks/>
          </p:cNvSpPr>
          <p:nvPr/>
        </p:nvSpPr>
        <p:spPr>
          <a:xfrm rot="19696864">
            <a:off x="5154860" y="627206"/>
            <a:ext cx="4572744" cy="86409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dirty="0" smtClean="0">
                <a:solidFill>
                  <a:schemeClr val="accent4"/>
                </a:solidFill>
              </a:rPr>
              <a:t>192.168.1.10</a:t>
            </a:r>
            <a:endParaRPr lang="sv-SE" dirty="0">
              <a:solidFill>
                <a:schemeClr val="accent4"/>
              </a:solidFill>
            </a:endParaRPr>
          </a:p>
        </p:txBody>
      </p:sp>
      <p:sp>
        <p:nvSpPr>
          <p:cNvPr id="8" name="Rubrik 1"/>
          <p:cNvSpPr txBox="1">
            <a:spLocks/>
          </p:cNvSpPr>
          <p:nvPr/>
        </p:nvSpPr>
        <p:spPr>
          <a:xfrm rot="754327">
            <a:off x="4106911" y="5068439"/>
            <a:ext cx="4572744" cy="86409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dirty="0" smtClean="0">
                <a:solidFill>
                  <a:schemeClr val="tx1">
                    <a:lumMod val="75000"/>
                    <a:lumOff val="25000"/>
                  </a:schemeClr>
                </a:solidFill>
              </a:rPr>
              <a:t>195.95.95.95</a:t>
            </a:r>
            <a:endParaRPr lang="sv-SE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sp>
        <p:nvSpPr>
          <p:cNvPr id="9" name="Rubrik 1"/>
          <p:cNvSpPr txBox="1">
            <a:spLocks/>
          </p:cNvSpPr>
          <p:nvPr/>
        </p:nvSpPr>
        <p:spPr>
          <a:xfrm rot="992608">
            <a:off x="401340" y="4728505"/>
            <a:ext cx="4572744" cy="86409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dirty="0" smtClean="0">
                <a:solidFill>
                  <a:schemeClr val="accent5">
                    <a:lumMod val="40000"/>
                    <a:lumOff val="60000"/>
                  </a:schemeClr>
                </a:solidFill>
              </a:rPr>
              <a:t>122.145.1.2</a:t>
            </a:r>
            <a:endParaRPr lang="sv-SE" dirty="0">
              <a:solidFill>
                <a:schemeClr val="accent5">
                  <a:lumMod val="40000"/>
                  <a:lumOff val="60000"/>
                </a:schemeClr>
              </a:solidFill>
            </a:endParaRPr>
          </a:p>
        </p:txBody>
      </p:sp>
      <p:sp>
        <p:nvSpPr>
          <p:cNvPr id="10" name="Rubrik 1"/>
          <p:cNvSpPr txBox="1">
            <a:spLocks/>
          </p:cNvSpPr>
          <p:nvPr/>
        </p:nvSpPr>
        <p:spPr>
          <a:xfrm>
            <a:off x="429716" y="5445224"/>
            <a:ext cx="4572744" cy="86409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dirty="0" smtClean="0">
                <a:solidFill>
                  <a:schemeClr val="accent5">
                    <a:lumMod val="75000"/>
                  </a:schemeClr>
                </a:solidFill>
              </a:rPr>
              <a:t>192.168.125.10</a:t>
            </a:r>
            <a:endParaRPr lang="sv-SE" dirty="0">
              <a:solidFill>
                <a:schemeClr val="accent5">
                  <a:lumMod val="75000"/>
                </a:schemeClr>
              </a:solidFill>
            </a:endParaRPr>
          </a:p>
        </p:txBody>
      </p:sp>
      <p:sp>
        <p:nvSpPr>
          <p:cNvPr id="11" name="Rubrik 1"/>
          <p:cNvSpPr txBox="1">
            <a:spLocks/>
          </p:cNvSpPr>
          <p:nvPr/>
        </p:nvSpPr>
        <p:spPr>
          <a:xfrm>
            <a:off x="3851920" y="1511176"/>
            <a:ext cx="4572744" cy="86409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dirty="0" smtClean="0">
                <a:solidFill>
                  <a:schemeClr val="accent3"/>
                </a:solidFill>
              </a:rPr>
              <a:t>127.0.0.1</a:t>
            </a:r>
            <a:endParaRPr lang="sv-SE" dirty="0">
              <a:solidFill>
                <a:schemeClr val="accent3"/>
              </a:solidFill>
            </a:endParaRPr>
          </a:p>
        </p:txBody>
      </p:sp>
      <p:sp>
        <p:nvSpPr>
          <p:cNvPr id="12" name="Rubrik 1"/>
          <p:cNvSpPr txBox="1">
            <a:spLocks/>
          </p:cNvSpPr>
          <p:nvPr/>
        </p:nvSpPr>
        <p:spPr>
          <a:xfrm rot="3837080">
            <a:off x="5985193" y="2498847"/>
            <a:ext cx="4572744" cy="86409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dirty="0" smtClean="0">
                <a:solidFill>
                  <a:schemeClr val="accent5"/>
                </a:solidFill>
              </a:rPr>
              <a:t>128.89.98.65</a:t>
            </a:r>
            <a:endParaRPr lang="sv-SE" dirty="0">
              <a:solidFill>
                <a:schemeClr val="accent5"/>
              </a:solidFill>
            </a:endParaRPr>
          </a:p>
        </p:txBody>
      </p:sp>
      <p:sp>
        <p:nvSpPr>
          <p:cNvPr id="13" name="Rubrik 1"/>
          <p:cNvSpPr txBox="1">
            <a:spLocks/>
          </p:cNvSpPr>
          <p:nvPr/>
        </p:nvSpPr>
        <p:spPr>
          <a:xfrm rot="17741848">
            <a:off x="-1360470" y="3012289"/>
            <a:ext cx="4572744" cy="86409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dirty="0" smtClean="0">
                <a:solidFill>
                  <a:schemeClr val="bg1"/>
                </a:solidFill>
              </a:rPr>
              <a:t>212.12.45.87</a:t>
            </a:r>
            <a:endParaRPr lang="sv-SE" dirty="0">
              <a:solidFill>
                <a:schemeClr val="bg1"/>
              </a:solidFill>
            </a:endParaRPr>
          </a:p>
        </p:txBody>
      </p:sp>
      <p:sp>
        <p:nvSpPr>
          <p:cNvPr id="14" name="Rubrik 1"/>
          <p:cNvSpPr txBox="1">
            <a:spLocks/>
          </p:cNvSpPr>
          <p:nvPr/>
        </p:nvSpPr>
        <p:spPr>
          <a:xfrm rot="21055303">
            <a:off x="1443178" y="1701594"/>
            <a:ext cx="4572744" cy="86409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dirty="0" smtClean="0">
                <a:solidFill>
                  <a:schemeClr val="accent6"/>
                </a:solidFill>
              </a:rPr>
              <a:t>118.18.19.221</a:t>
            </a:r>
            <a:endParaRPr lang="sv-SE" dirty="0">
              <a:solidFill>
                <a:schemeClr val="accent6"/>
              </a:solidFill>
            </a:endParaRPr>
          </a:p>
        </p:txBody>
      </p:sp>
      <p:sp>
        <p:nvSpPr>
          <p:cNvPr id="15" name="Rubrik 1"/>
          <p:cNvSpPr txBox="1">
            <a:spLocks/>
          </p:cNvSpPr>
          <p:nvPr/>
        </p:nvSpPr>
        <p:spPr>
          <a:xfrm rot="1859414">
            <a:off x="-322900" y="952468"/>
            <a:ext cx="4572744" cy="86409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dirty="0" smtClean="0">
                <a:solidFill>
                  <a:schemeClr val="bg2"/>
                </a:solidFill>
              </a:rPr>
              <a:t>173.19.22.12</a:t>
            </a:r>
            <a:endParaRPr lang="sv-SE" dirty="0">
              <a:solidFill>
                <a:schemeClr val="bg2"/>
              </a:solidFill>
            </a:endParaRPr>
          </a:p>
        </p:txBody>
      </p:sp>
      <p:sp>
        <p:nvSpPr>
          <p:cNvPr id="16" name="Rubrik 1"/>
          <p:cNvSpPr txBox="1">
            <a:spLocks/>
          </p:cNvSpPr>
          <p:nvPr/>
        </p:nvSpPr>
        <p:spPr>
          <a:xfrm rot="436616">
            <a:off x="2142797" y="606383"/>
            <a:ext cx="4572744" cy="86409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dirty="0" smtClean="0">
                <a:solidFill>
                  <a:schemeClr val="accent1"/>
                </a:solidFill>
              </a:rPr>
              <a:t>192.168.100.10</a:t>
            </a:r>
            <a:endParaRPr lang="sv-SE" dirty="0">
              <a:solidFill>
                <a:schemeClr val="accent1"/>
              </a:solidFill>
            </a:endParaRPr>
          </a:p>
        </p:txBody>
      </p:sp>
      <p:sp>
        <p:nvSpPr>
          <p:cNvPr id="17" name="Rubrik 1"/>
          <p:cNvSpPr txBox="1">
            <a:spLocks/>
          </p:cNvSpPr>
          <p:nvPr/>
        </p:nvSpPr>
        <p:spPr>
          <a:xfrm rot="20064084">
            <a:off x="-259502" y="549692"/>
            <a:ext cx="4572744" cy="86409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dirty="0" smtClean="0">
                <a:solidFill>
                  <a:schemeClr val="tx2"/>
                </a:solidFill>
              </a:rPr>
              <a:t>192.168.1.110</a:t>
            </a:r>
            <a:endParaRPr lang="sv-SE" dirty="0">
              <a:solidFill>
                <a:schemeClr val="tx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114496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" name="Grupp 28"/>
          <p:cNvGrpSpPr/>
          <p:nvPr/>
        </p:nvGrpSpPr>
        <p:grpSpPr>
          <a:xfrm>
            <a:off x="1175605" y="1859489"/>
            <a:ext cx="5756649" cy="1240177"/>
            <a:chOff x="1236295" y="1853667"/>
            <a:chExt cx="5756649" cy="1240177"/>
          </a:xfrm>
        </p:grpSpPr>
        <p:sp>
          <p:nvSpPr>
            <p:cNvPr id="30" name="textruta 29"/>
            <p:cNvSpPr txBox="1"/>
            <p:nvPr/>
          </p:nvSpPr>
          <p:spPr>
            <a:xfrm>
              <a:off x="2199716" y="1868772"/>
              <a:ext cx="1120820" cy="369332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sv-SE" b="1" dirty="0" smtClean="0"/>
                <a:t>0</a:t>
              </a:r>
              <a:r>
                <a:rPr lang="sv-SE" dirty="0"/>
                <a:t>0</a:t>
              </a:r>
              <a:r>
                <a:rPr lang="sv-SE" dirty="0" smtClean="0"/>
                <a:t>000000</a:t>
              </a:r>
              <a:endParaRPr lang="sv-SE" dirty="0"/>
            </a:p>
          </p:txBody>
        </p:sp>
        <p:sp>
          <p:nvSpPr>
            <p:cNvPr id="31" name="textruta 30"/>
            <p:cNvSpPr txBox="1"/>
            <p:nvPr/>
          </p:nvSpPr>
          <p:spPr>
            <a:xfrm>
              <a:off x="2199716" y="2724512"/>
              <a:ext cx="1120820" cy="369332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sv-SE" b="1" dirty="0" smtClean="0"/>
                <a:t>0</a:t>
              </a:r>
              <a:r>
                <a:rPr lang="sv-SE" dirty="0" smtClean="0"/>
                <a:t>1111111</a:t>
              </a:r>
              <a:endParaRPr lang="sv-SE" dirty="0"/>
            </a:p>
          </p:txBody>
        </p:sp>
        <p:sp>
          <p:nvSpPr>
            <p:cNvPr id="32" name="textruta 31"/>
            <p:cNvSpPr txBox="1"/>
            <p:nvPr/>
          </p:nvSpPr>
          <p:spPr>
            <a:xfrm>
              <a:off x="3423852" y="1868772"/>
              <a:ext cx="1120820" cy="369332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sv-SE" dirty="0" smtClean="0"/>
                <a:t>00000000</a:t>
              </a:r>
              <a:endParaRPr lang="sv-SE" dirty="0"/>
            </a:p>
          </p:txBody>
        </p:sp>
        <p:sp>
          <p:nvSpPr>
            <p:cNvPr id="33" name="textruta 32"/>
            <p:cNvSpPr txBox="1"/>
            <p:nvPr/>
          </p:nvSpPr>
          <p:spPr>
            <a:xfrm>
              <a:off x="3423852" y="2724512"/>
              <a:ext cx="1120820" cy="369332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sv-SE" dirty="0" smtClean="0"/>
                <a:t>11111111</a:t>
              </a:r>
              <a:endParaRPr lang="sv-SE" dirty="0"/>
            </a:p>
          </p:txBody>
        </p:sp>
        <p:sp>
          <p:nvSpPr>
            <p:cNvPr id="34" name="textruta 33"/>
            <p:cNvSpPr txBox="1"/>
            <p:nvPr/>
          </p:nvSpPr>
          <p:spPr>
            <a:xfrm>
              <a:off x="4647988" y="1868772"/>
              <a:ext cx="1120820" cy="369332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sv-SE" dirty="0" smtClean="0"/>
                <a:t>00000000</a:t>
              </a:r>
              <a:endParaRPr lang="sv-SE" dirty="0"/>
            </a:p>
          </p:txBody>
        </p:sp>
        <p:sp>
          <p:nvSpPr>
            <p:cNvPr id="35" name="textruta 34"/>
            <p:cNvSpPr txBox="1"/>
            <p:nvPr/>
          </p:nvSpPr>
          <p:spPr>
            <a:xfrm>
              <a:off x="4647988" y="2724512"/>
              <a:ext cx="1120820" cy="369332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sv-SE" dirty="0" smtClean="0"/>
                <a:t>11111111</a:t>
              </a:r>
              <a:endParaRPr lang="sv-SE" dirty="0"/>
            </a:p>
          </p:txBody>
        </p:sp>
        <p:sp>
          <p:nvSpPr>
            <p:cNvPr id="36" name="textruta 35"/>
            <p:cNvSpPr txBox="1"/>
            <p:nvPr/>
          </p:nvSpPr>
          <p:spPr>
            <a:xfrm>
              <a:off x="5872124" y="1868772"/>
              <a:ext cx="1120820" cy="369332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sv-SE" dirty="0" smtClean="0"/>
                <a:t>00000000</a:t>
              </a:r>
              <a:endParaRPr lang="sv-SE" dirty="0"/>
            </a:p>
          </p:txBody>
        </p:sp>
        <p:sp>
          <p:nvSpPr>
            <p:cNvPr id="37" name="textruta 36"/>
            <p:cNvSpPr txBox="1"/>
            <p:nvPr/>
          </p:nvSpPr>
          <p:spPr>
            <a:xfrm>
              <a:off x="5872124" y="2724512"/>
              <a:ext cx="1120820" cy="369332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sv-SE" dirty="0" smtClean="0"/>
                <a:t>11111111</a:t>
              </a:r>
              <a:endParaRPr lang="sv-SE" dirty="0"/>
            </a:p>
          </p:txBody>
        </p:sp>
        <p:sp>
          <p:nvSpPr>
            <p:cNvPr id="38" name="textruta 37"/>
            <p:cNvSpPr txBox="1"/>
            <p:nvPr/>
          </p:nvSpPr>
          <p:spPr>
            <a:xfrm>
              <a:off x="1236295" y="2276872"/>
              <a:ext cx="83388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dirty="0" smtClean="0"/>
                <a:t>Klass A</a:t>
              </a:r>
              <a:endParaRPr lang="sv-SE" dirty="0"/>
            </a:p>
          </p:txBody>
        </p:sp>
        <p:cxnSp>
          <p:nvCxnSpPr>
            <p:cNvPr id="39" name="Rak pil 38"/>
            <p:cNvCxnSpPr>
              <a:stCxn id="30" idx="2"/>
              <a:endCxn id="31" idx="0"/>
            </p:cNvCxnSpPr>
            <p:nvPr/>
          </p:nvCxnSpPr>
          <p:spPr>
            <a:xfrm>
              <a:off x="2760126" y="2238104"/>
              <a:ext cx="0" cy="48640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0" name="Rak pil 39"/>
            <p:cNvCxnSpPr/>
            <p:nvPr/>
          </p:nvCxnSpPr>
          <p:spPr>
            <a:xfrm>
              <a:off x="3984262" y="2227570"/>
              <a:ext cx="0" cy="48640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1" name="Rak pil 40"/>
            <p:cNvCxnSpPr/>
            <p:nvPr/>
          </p:nvCxnSpPr>
          <p:spPr>
            <a:xfrm>
              <a:off x="5202551" y="2222999"/>
              <a:ext cx="0" cy="48640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42" name="Rak pil 41"/>
            <p:cNvCxnSpPr/>
            <p:nvPr/>
          </p:nvCxnSpPr>
          <p:spPr>
            <a:xfrm>
              <a:off x="6372200" y="2222999"/>
              <a:ext cx="0" cy="48640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43" name="textruta 42"/>
            <p:cNvSpPr txBox="1"/>
            <p:nvPr/>
          </p:nvSpPr>
          <p:spPr>
            <a:xfrm>
              <a:off x="1662557" y="1853667"/>
              <a:ext cx="30168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dirty="0"/>
                <a:t>0</a:t>
              </a:r>
            </a:p>
          </p:txBody>
        </p:sp>
        <p:sp>
          <p:nvSpPr>
            <p:cNvPr id="44" name="textruta 43"/>
            <p:cNvSpPr txBox="1"/>
            <p:nvPr/>
          </p:nvSpPr>
          <p:spPr>
            <a:xfrm>
              <a:off x="1634299" y="2724512"/>
              <a:ext cx="5357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dirty="0" smtClean="0"/>
                <a:t>127</a:t>
              </a:r>
              <a:endParaRPr lang="sv-SE" dirty="0"/>
            </a:p>
          </p:txBody>
        </p:sp>
      </p:grpSp>
      <p:cxnSp>
        <p:nvCxnSpPr>
          <p:cNvPr id="45" name="Rak 44"/>
          <p:cNvCxnSpPr/>
          <p:nvPr/>
        </p:nvCxnSpPr>
        <p:spPr>
          <a:xfrm>
            <a:off x="3318055" y="1616140"/>
            <a:ext cx="0" cy="174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6" name="textruta 45"/>
          <p:cNvSpPr txBox="1"/>
          <p:nvPr/>
        </p:nvSpPr>
        <p:spPr>
          <a:xfrm>
            <a:off x="2397048" y="1471279"/>
            <a:ext cx="7900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Nät-ID</a:t>
            </a:r>
            <a:endParaRPr lang="sv-SE" dirty="0"/>
          </a:p>
        </p:txBody>
      </p:sp>
      <p:sp>
        <p:nvSpPr>
          <p:cNvPr id="47" name="textruta 46"/>
          <p:cNvSpPr txBox="1"/>
          <p:nvPr/>
        </p:nvSpPr>
        <p:spPr>
          <a:xfrm>
            <a:off x="3469150" y="1468418"/>
            <a:ext cx="9834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Dator-ID</a:t>
            </a:r>
            <a:endParaRPr lang="sv-SE" dirty="0"/>
          </a:p>
        </p:txBody>
      </p:sp>
      <p:sp>
        <p:nvSpPr>
          <p:cNvPr id="48" name="textruta 47"/>
          <p:cNvSpPr txBox="1"/>
          <p:nvPr/>
        </p:nvSpPr>
        <p:spPr>
          <a:xfrm>
            <a:off x="539552" y="3879412"/>
            <a:ext cx="7968335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En klass A adress har en byte reserverad för Nät-ID och tre byte för Dator-ID. </a:t>
            </a:r>
            <a:endParaRPr lang="sv-SE" dirty="0"/>
          </a:p>
          <a:p>
            <a:r>
              <a:rPr lang="sv-SE" dirty="0" smtClean="0"/>
              <a:t>Första byten i Nät-ID börjar alltid med 0 vilket betyder att adressen kan vara mellan</a:t>
            </a:r>
          </a:p>
          <a:p>
            <a:r>
              <a:rPr lang="sv-SE" dirty="0"/>
              <a:t>0</a:t>
            </a:r>
            <a:r>
              <a:rPr lang="sv-SE" dirty="0" smtClean="0"/>
              <a:t>0000000 och 01111111 = 0 – 127.</a:t>
            </a:r>
          </a:p>
          <a:p>
            <a:endParaRPr lang="sv-SE" dirty="0"/>
          </a:p>
          <a:p>
            <a:r>
              <a:rPr lang="sv-SE" dirty="0" smtClean="0"/>
              <a:t>Det finns plats för ca 16,5 miljoner datorer i ett klass A-nät men det kan bara finnas</a:t>
            </a:r>
          </a:p>
          <a:p>
            <a:r>
              <a:rPr lang="sv-SE" dirty="0" smtClean="0"/>
              <a:t>126 sådana nät.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4074497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 1"/>
          <p:cNvGrpSpPr/>
          <p:nvPr/>
        </p:nvGrpSpPr>
        <p:grpSpPr>
          <a:xfrm>
            <a:off x="1175605" y="1859489"/>
            <a:ext cx="5756649" cy="1240177"/>
            <a:chOff x="1236295" y="1853667"/>
            <a:chExt cx="5756649" cy="1240177"/>
          </a:xfrm>
        </p:grpSpPr>
        <p:sp>
          <p:nvSpPr>
            <p:cNvPr id="3" name="textruta 2"/>
            <p:cNvSpPr txBox="1"/>
            <p:nvPr/>
          </p:nvSpPr>
          <p:spPr>
            <a:xfrm>
              <a:off x="2199716" y="1868772"/>
              <a:ext cx="1120820" cy="369332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sv-SE" b="1" dirty="0" smtClean="0"/>
                <a:t>10</a:t>
              </a:r>
              <a:r>
                <a:rPr lang="sv-SE" dirty="0" smtClean="0"/>
                <a:t>000000</a:t>
              </a:r>
              <a:endParaRPr lang="sv-SE" dirty="0"/>
            </a:p>
          </p:txBody>
        </p:sp>
        <p:sp>
          <p:nvSpPr>
            <p:cNvPr id="4" name="textruta 3"/>
            <p:cNvSpPr txBox="1"/>
            <p:nvPr/>
          </p:nvSpPr>
          <p:spPr>
            <a:xfrm>
              <a:off x="2199716" y="2724512"/>
              <a:ext cx="1120820" cy="369332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sv-SE" b="1" dirty="0" smtClean="0"/>
                <a:t>1</a:t>
              </a:r>
              <a:r>
                <a:rPr lang="sv-SE" b="1" dirty="0"/>
                <a:t>0</a:t>
              </a:r>
              <a:r>
                <a:rPr lang="sv-SE" dirty="0" smtClean="0"/>
                <a:t>111111</a:t>
              </a:r>
              <a:endParaRPr lang="sv-SE" dirty="0"/>
            </a:p>
          </p:txBody>
        </p:sp>
        <p:sp>
          <p:nvSpPr>
            <p:cNvPr id="5" name="textruta 4"/>
            <p:cNvSpPr txBox="1"/>
            <p:nvPr/>
          </p:nvSpPr>
          <p:spPr>
            <a:xfrm>
              <a:off x="3423852" y="1868772"/>
              <a:ext cx="1120820" cy="369332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sv-SE" dirty="0" smtClean="0"/>
                <a:t>00000000</a:t>
              </a:r>
              <a:endParaRPr lang="sv-SE" dirty="0"/>
            </a:p>
          </p:txBody>
        </p:sp>
        <p:sp>
          <p:nvSpPr>
            <p:cNvPr id="6" name="textruta 5"/>
            <p:cNvSpPr txBox="1"/>
            <p:nvPr/>
          </p:nvSpPr>
          <p:spPr>
            <a:xfrm>
              <a:off x="3423852" y="2724512"/>
              <a:ext cx="1120820" cy="369332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sv-SE" dirty="0" smtClean="0"/>
                <a:t>11111111</a:t>
              </a:r>
              <a:endParaRPr lang="sv-SE" dirty="0"/>
            </a:p>
          </p:txBody>
        </p:sp>
        <p:sp>
          <p:nvSpPr>
            <p:cNvPr id="7" name="textruta 6"/>
            <p:cNvSpPr txBox="1"/>
            <p:nvPr/>
          </p:nvSpPr>
          <p:spPr>
            <a:xfrm>
              <a:off x="4647988" y="1868772"/>
              <a:ext cx="1120820" cy="369332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sv-SE" dirty="0" smtClean="0"/>
                <a:t>00000000</a:t>
              </a:r>
              <a:endParaRPr lang="sv-SE" dirty="0"/>
            </a:p>
          </p:txBody>
        </p:sp>
        <p:sp>
          <p:nvSpPr>
            <p:cNvPr id="8" name="textruta 7"/>
            <p:cNvSpPr txBox="1"/>
            <p:nvPr/>
          </p:nvSpPr>
          <p:spPr>
            <a:xfrm>
              <a:off x="4647988" y="2724512"/>
              <a:ext cx="1120820" cy="369332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sv-SE" dirty="0" smtClean="0"/>
                <a:t>11111111</a:t>
              </a:r>
              <a:endParaRPr lang="sv-SE" dirty="0"/>
            </a:p>
          </p:txBody>
        </p:sp>
        <p:sp>
          <p:nvSpPr>
            <p:cNvPr id="9" name="textruta 8"/>
            <p:cNvSpPr txBox="1"/>
            <p:nvPr/>
          </p:nvSpPr>
          <p:spPr>
            <a:xfrm>
              <a:off x="5872124" y="1868772"/>
              <a:ext cx="1120820" cy="369332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sv-SE" dirty="0" smtClean="0"/>
                <a:t>00000000</a:t>
              </a:r>
              <a:endParaRPr lang="sv-SE" dirty="0"/>
            </a:p>
          </p:txBody>
        </p:sp>
        <p:sp>
          <p:nvSpPr>
            <p:cNvPr id="10" name="textruta 9"/>
            <p:cNvSpPr txBox="1"/>
            <p:nvPr/>
          </p:nvSpPr>
          <p:spPr>
            <a:xfrm>
              <a:off x="5872124" y="2724512"/>
              <a:ext cx="1120820" cy="369332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sv-SE" dirty="0" smtClean="0"/>
                <a:t>11111111</a:t>
              </a:r>
              <a:endParaRPr lang="sv-SE" dirty="0"/>
            </a:p>
          </p:txBody>
        </p:sp>
        <p:sp>
          <p:nvSpPr>
            <p:cNvPr id="11" name="textruta 10"/>
            <p:cNvSpPr txBox="1"/>
            <p:nvPr/>
          </p:nvSpPr>
          <p:spPr>
            <a:xfrm>
              <a:off x="1236295" y="2276872"/>
              <a:ext cx="82586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dirty="0" smtClean="0"/>
                <a:t>Klass B</a:t>
              </a:r>
              <a:endParaRPr lang="sv-SE" dirty="0"/>
            </a:p>
          </p:txBody>
        </p:sp>
        <p:cxnSp>
          <p:nvCxnSpPr>
            <p:cNvPr id="12" name="Rak pil 11"/>
            <p:cNvCxnSpPr>
              <a:stCxn id="3" idx="2"/>
              <a:endCxn id="4" idx="0"/>
            </p:cNvCxnSpPr>
            <p:nvPr/>
          </p:nvCxnSpPr>
          <p:spPr>
            <a:xfrm>
              <a:off x="2760126" y="2238104"/>
              <a:ext cx="0" cy="48640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3" name="Rak pil 12"/>
            <p:cNvCxnSpPr/>
            <p:nvPr/>
          </p:nvCxnSpPr>
          <p:spPr>
            <a:xfrm>
              <a:off x="3984262" y="2227570"/>
              <a:ext cx="0" cy="48640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Rak pil 13"/>
            <p:cNvCxnSpPr/>
            <p:nvPr/>
          </p:nvCxnSpPr>
          <p:spPr>
            <a:xfrm>
              <a:off x="5202551" y="2222999"/>
              <a:ext cx="0" cy="48640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Rak pil 14"/>
            <p:cNvCxnSpPr/>
            <p:nvPr/>
          </p:nvCxnSpPr>
          <p:spPr>
            <a:xfrm>
              <a:off x="6372200" y="2222999"/>
              <a:ext cx="0" cy="48640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6" name="textruta 15"/>
            <p:cNvSpPr txBox="1"/>
            <p:nvPr/>
          </p:nvSpPr>
          <p:spPr>
            <a:xfrm>
              <a:off x="1662557" y="1853667"/>
              <a:ext cx="5357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dirty="0" smtClean="0"/>
                <a:t>128</a:t>
              </a:r>
              <a:endParaRPr lang="sv-SE" dirty="0"/>
            </a:p>
          </p:txBody>
        </p:sp>
        <p:sp>
          <p:nvSpPr>
            <p:cNvPr id="17" name="textruta 16"/>
            <p:cNvSpPr txBox="1"/>
            <p:nvPr/>
          </p:nvSpPr>
          <p:spPr>
            <a:xfrm>
              <a:off x="1634299" y="2724512"/>
              <a:ext cx="5357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dirty="0" smtClean="0"/>
                <a:t>191</a:t>
              </a:r>
              <a:endParaRPr lang="sv-SE" dirty="0"/>
            </a:p>
          </p:txBody>
        </p:sp>
      </p:grpSp>
      <p:cxnSp>
        <p:nvCxnSpPr>
          <p:cNvPr id="18" name="Rak 17"/>
          <p:cNvCxnSpPr/>
          <p:nvPr/>
        </p:nvCxnSpPr>
        <p:spPr>
          <a:xfrm>
            <a:off x="4537207" y="1616140"/>
            <a:ext cx="0" cy="174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9" name="textruta 18"/>
          <p:cNvSpPr txBox="1"/>
          <p:nvPr/>
        </p:nvSpPr>
        <p:spPr>
          <a:xfrm>
            <a:off x="539552" y="3879412"/>
            <a:ext cx="8085355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En klass B adress har två byte reserverad för Nät-ID och två byte för Dator-ID. </a:t>
            </a:r>
            <a:endParaRPr lang="sv-SE" dirty="0"/>
          </a:p>
          <a:p>
            <a:r>
              <a:rPr lang="sv-SE" dirty="0" smtClean="0"/>
              <a:t>Första byten i Nät-ID börjar alltid med 10 vilket betyder att adressen kan vara mellan</a:t>
            </a:r>
          </a:p>
          <a:p>
            <a:r>
              <a:rPr lang="sv-SE" dirty="0" smtClean="0"/>
              <a:t>10000000 och 10111111 = 128 – 191.</a:t>
            </a:r>
          </a:p>
          <a:p>
            <a:endParaRPr lang="sv-SE" dirty="0"/>
          </a:p>
          <a:p>
            <a:r>
              <a:rPr lang="sv-SE" dirty="0"/>
              <a:t>Det finns plats för ca </a:t>
            </a:r>
            <a:r>
              <a:rPr lang="sv-SE" dirty="0" smtClean="0"/>
              <a:t>65000 </a:t>
            </a:r>
            <a:r>
              <a:rPr lang="sv-SE" dirty="0"/>
              <a:t>datorer i </a:t>
            </a:r>
            <a:r>
              <a:rPr lang="sv-SE"/>
              <a:t>ett </a:t>
            </a:r>
            <a:r>
              <a:rPr lang="sv-SE" smtClean="0"/>
              <a:t>klass B </a:t>
            </a:r>
            <a:r>
              <a:rPr lang="sv-SE" dirty="0" smtClean="0"/>
              <a:t>-</a:t>
            </a:r>
            <a:r>
              <a:rPr lang="sv-SE" dirty="0"/>
              <a:t>nät </a:t>
            </a:r>
            <a:r>
              <a:rPr lang="sv-SE" dirty="0" smtClean="0"/>
              <a:t>och det kan finnas 16000</a:t>
            </a:r>
            <a:endParaRPr lang="sv-SE" dirty="0"/>
          </a:p>
          <a:p>
            <a:r>
              <a:rPr lang="sv-SE" dirty="0" smtClean="0"/>
              <a:t>sådana </a:t>
            </a:r>
            <a:r>
              <a:rPr lang="sv-SE" dirty="0"/>
              <a:t>nät.</a:t>
            </a:r>
          </a:p>
          <a:p>
            <a:endParaRPr lang="sv-SE" dirty="0"/>
          </a:p>
        </p:txBody>
      </p:sp>
      <p:sp>
        <p:nvSpPr>
          <p:cNvPr id="37" name="textruta 36"/>
          <p:cNvSpPr txBox="1"/>
          <p:nvPr/>
        </p:nvSpPr>
        <p:spPr>
          <a:xfrm>
            <a:off x="3523840" y="1471279"/>
            <a:ext cx="7900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Nät-ID</a:t>
            </a:r>
            <a:endParaRPr lang="sv-SE" dirty="0"/>
          </a:p>
        </p:txBody>
      </p:sp>
      <p:sp>
        <p:nvSpPr>
          <p:cNvPr id="38" name="textruta 37"/>
          <p:cNvSpPr txBox="1"/>
          <p:nvPr/>
        </p:nvSpPr>
        <p:spPr>
          <a:xfrm>
            <a:off x="4595942" y="1468418"/>
            <a:ext cx="9834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Dator-ID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3342640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Grupp 1"/>
          <p:cNvGrpSpPr/>
          <p:nvPr/>
        </p:nvGrpSpPr>
        <p:grpSpPr>
          <a:xfrm>
            <a:off x="1175605" y="1859489"/>
            <a:ext cx="5756649" cy="1240177"/>
            <a:chOff x="1236295" y="1853667"/>
            <a:chExt cx="5756649" cy="1240177"/>
          </a:xfrm>
        </p:grpSpPr>
        <p:sp>
          <p:nvSpPr>
            <p:cNvPr id="3" name="textruta 2"/>
            <p:cNvSpPr txBox="1"/>
            <p:nvPr/>
          </p:nvSpPr>
          <p:spPr>
            <a:xfrm>
              <a:off x="2199716" y="1868772"/>
              <a:ext cx="1120820" cy="369332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sv-SE" b="1" dirty="0" smtClean="0"/>
                <a:t>110</a:t>
              </a:r>
              <a:r>
                <a:rPr lang="sv-SE" dirty="0" smtClean="0"/>
                <a:t>00000</a:t>
              </a:r>
              <a:endParaRPr lang="sv-SE" dirty="0"/>
            </a:p>
          </p:txBody>
        </p:sp>
        <p:sp>
          <p:nvSpPr>
            <p:cNvPr id="4" name="textruta 3"/>
            <p:cNvSpPr txBox="1"/>
            <p:nvPr/>
          </p:nvSpPr>
          <p:spPr>
            <a:xfrm>
              <a:off x="2199716" y="2724512"/>
              <a:ext cx="1120820" cy="369332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sv-SE" b="1" dirty="0" smtClean="0"/>
                <a:t>110</a:t>
              </a:r>
              <a:r>
                <a:rPr lang="sv-SE" dirty="0" smtClean="0"/>
                <a:t>11111</a:t>
              </a:r>
              <a:endParaRPr lang="sv-SE" dirty="0"/>
            </a:p>
          </p:txBody>
        </p:sp>
        <p:sp>
          <p:nvSpPr>
            <p:cNvPr id="5" name="textruta 4"/>
            <p:cNvSpPr txBox="1"/>
            <p:nvPr/>
          </p:nvSpPr>
          <p:spPr>
            <a:xfrm>
              <a:off x="3423852" y="1868772"/>
              <a:ext cx="1120820" cy="369332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sv-SE" dirty="0" smtClean="0"/>
                <a:t>00000000</a:t>
              </a:r>
              <a:endParaRPr lang="sv-SE" dirty="0"/>
            </a:p>
          </p:txBody>
        </p:sp>
        <p:sp>
          <p:nvSpPr>
            <p:cNvPr id="6" name="textruta 5"/>
            <p:cNvSpPr txBox="1"/>
            <p:nvPr/>
          </p:nvSpPr>
          <p:spPr>
            <a:xfrm>
              <a:off x="3423852" y="2724512"/>
              <a:ext cx="1120820" cy="369332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sv-SE" dirty="0" smtClean="0"/>
                <a:t>11111111</a:t>
              </a:r>
              <a:endParaRPr lang="sv-SE" dirty="0"/>
            </a:p>
          </p:txBody>
        </p:sp>
        <p:sp>
          <p:nvSpPr>
            <p:cNvPr id="7" name="textruta 6"/>
            <p:cNvSpPr txBox="1"/>
            <p:nvPr/>
          </p:nvSpPr>
          <p:spPr>
            <a:xfrm>
              <a:off x="4647988" y="1868772"/>
              <a:ext cx="1120820" cy="369332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sv-SE" dirty="0" smtClean="0"/>
                <a:t>00000000</a:t>
              </a:r>
              <a:endParaRPr lang="sv-SE" dirty="0"/>
            </a:p>
          </p:txBody>
        </p:sp>
        <p:sp>
          <p:nvSpPr>
            <p:cNvPr id="8" name="textruta 7"/>
            <p:cNvSpPr txBox="1"/>
            <p:nvPr/>
          </p:nvSpPr>
          <p:spPr>
            <a:xfrm>
              <a:off x="4647988" y="2724512"/>
              <a:ext cx="1120820" cy="369332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sv-SE" dirty="0" smtClean="0"/>
                <a:t>11111111</a:t>
              </a:r>
              <a:endParaRPr lang="sv-SE" dirty="0"/>
            </a:p>
          </p:txBody>
        </p:sp>
        <p:sp>
          <p:nvSpPr>
            <p:cNvPr id="9" name="textruta 8"/>
            <p:cNvSpPr txBox="1"/>
            <p:nvPr/>
          </p:nvSpPr>
          <p:spPr>
            <a:xfrm>
              <a:off x="5872124" y="1868772"/>
              <a:ext cx="1120820" cy="369332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sv-SE" dirty="0" smtClean="0"/>
                <a:t>00000000</a:t>
              </a:r>
              <a:endParaRPr lang="sv-SE" dirty="0"/>
            </a:p>
          </p:txBody>
        </p:sp>
        <p:sp>
          <p:nvSpPr>
            <p:cNvPr id="10" name="textruta 9"/>
            <p:cNvSpPr txBox="1"/>
            <p:nvPr/>
          </p:nvSpPr>
          <p:spPr>
            <a:xfrm>
              <a:off x="5872124" y="2724512"/>
              <a:ext cx="1120820" cy="369332"/>
            </a:xfrm>
            <a:prstGeom prst="rect">
              <a:avLst/>
            </a:prstGeom>
          </p:spPr>
          <p:style>
            <a:lnRef idx="2">
              <a:schemeClr val="dk1"/>
            </a:lnRef>
            <a:fillRef idx="1">
              <a:schemeClr val="lt1"/>
            </a:fillRef>
            <a:effectRef idx="0">
              <a:schemeClr val="dk1"/>
            </a:effectRef>
            <a:fontRef idx="minor">
              <a:schemeClr val="dk1"/>
            </a:fontRef>
          </p:style>
          <p:txBody>
            <a:bodyPr wrap="none" rtlCol="0">
              <a:spAutoFit/>
            </a:bodyPr>
            <a:lstStyle/>
            <a:p>
              <a:r>
                <a:rPr lang="sv-SE" dirty="0" smtClean="0"/>
                <a:t>11111111</a:t>
              </a:r>
              <a:endParaRPr lang="sv-SE" dirty="0"/>
            </a:p>
          </p:txBody>
        </p:sp>
        <p:sp>
          <p:nvSpPr>
            <p:cNvPr id="11" name="textruta 10"/>
            <p:cNvSpPr txBox="1"/>
            <p:nvPr/>
          </p:nvSpPr>
          <p:spPr>
            <a:xfrm>
              <a:off x="1236295" y="2276872"/>
              <a:ext cx="82426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dirty="0" smtClean="0"/>
                <a:t>Klass C</a:t>
              </a:r>
              <a:endParaRPr lang="sv-SE" dirty="0"/>
            </a:p>
          </p:txBody>
        </p:sp>
        <p:cxnSp>
          <p:nvCxnSpPr>
            <p:cNvPr id="12" name="Rak pil 11"/>
            <p:cNvCxnSpPr>
              <a:stCxn id="3" idx="2"/>
              <a:endCxn id="4" idx="0"/>
            </p:cNvCxnSpPr>
            <p:nvPr/>
          </p:nvCxnSpPr>
          <p:spPr>
            <a:xfrm>
              <a:off x="2760126" y="2238104"/>
              <a:ext cx="0" cy="48640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3" name="Rak pil 12"/>
            <p:cNvCxnSpPr/>
            <p:nvPr/>
          </p:nvCxnSpPr>
          <p:spPr>
            <a:xfrm>
              <a:off x="3984262" y="2227570"/>
              <a:ext cx="0" cy="48640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4" name="Rak pil 13"/>
            <p:cNvCxnSpPr/>
            <p:nvPr/>
          </p:nvCxnSpPr>
          <p:spPr>
            <a:xfrm>
              <a:off x="5202551" y="2222999"/>
              <a:ext cx="0" cy="48640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5" name="Rak pil 14"/>
            <p:cNvCxnSpPr/>
            <p:nvPr/>
          </p:nvCxnSpPr>
          <p:spPr>
            <a:xfrm>
              <a:off x="6372200" y="2222999"/>
              <a:ext cx="0" cy="486408"/>
            </a:xfrm>
            <a:prstGeom prst="straightConnector1">
              <a:avLst/>
            </a:prstGeom>
            <a:ln>
              <a:tailEnd type="arrow"/>
            </a:ln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6" name="textruta 15"/>
            <p:cNvSpPr txBox="1"/>
            <p:nvPr/>
          </p:nvSpPr>
          <p:spPr>
            <a:xfrm>
              <a:off x="1662557" y="1853667"/>
              <a:ext cx="5357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dirty="0" smtClean="0"/>
                <a:t>192</a:t>
              </a:r>
              <a:endParaRPr lang="sv-SE" dirty="0"/>
            </a:p>
          </p:txBody>
        </p:sp>
        <p:sp>
          <p:nvSpPr>
            <p:cNvPr id="17" name="textruta 16"/>
            <p:cNvSpPr txBox="1"/>
            <p:nvPr/>
          </p:nvSpPr>
          <p:spPr>
            <a:xfrm>
              <a:off x="1634299" y="2724512"/>
              <a:ext cx="53572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dirty="0" smtClean="0"/>
                <a:t>223</a:t>
              </a:r>
              <a:endParaRPr lang="sv-SE" dirty="0"/>
            </a:p>
          </p:txBody>
        </p:sp>
      </p:grpSp>
      <p:cxnSp>
        <p:nvCxnSpPr>
          <p:cNvPr id="18" name="Rak 17"/>
          <p:cNvCxnSpPr/>
          <p:nvPr/>
        </p:nvCxnSpPr>
        <p:spPr>
          <a:xfrm>
            <a:off x="5754298" y="1618898"/>
            <a:ext cx="0" cy="174240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9" name="textruta 18"/>
          <p:cNvSpPr txBox="1"/>
          <p:nvPr/>
        </p:nvSpPr>
        <p:spPr>
          <a:xfrm>
            <a:off x="4770700" y="1471279"/>
            <a:ext cx="7900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Nät-ID</a:t>
            </a:r>
            <a:endParaRPr lang="sv-SE" dirty="0"/>
          </a:p>
        </p:txBody>
      </p:sp>
      <p:sp>
        <p:nvSpPr>
          <p:cNvPr id="20" name="textruta 19"/>
          <p:cNvSpPr txBox="1"/>
          <p:nvPr/>
        </p:nvSpPr>
        <p:spPr>
          <a:xfrm>
            <a:off x="5907454" y="1468418"/>
            <a:ext cx="9834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Dator-ID</a:t>
            </a:r>
            <a:endParaRPr lang="sv-SE" dirty="0"/>
          </a:p>
        </p:txBody>
      </p:sp>
      <p:sp>
        <p:nvSpPr>
          <p:cNvPr id="22" name="textruta 21"/>
          <p:cNvSpPr txBox="1"/>
          <p:nvPr/>
        </p:nvSpPr>
        <p:spPr>
          <a:xfrm>
            <a:off x="539552" y="3879412"/>
            <a:ext cx="8202374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En klass C adress har tre byte reserverad för Nät-ID och en byte för Dator-ID. </a:t>
            </a:r>
            <a:endParaRPr lang="sv-SE" dirty="0"/>
          </a:p>
          <a:p>
            <a:r>
              <a:rPr lang="sv-SE" dirty="0" smtClean="0"/>
              <a:t>Första byten i Nät-ID börjar alltid med 110 vilket betyder att adressen kan vara mellan</a:t>
            </a:r>
          </a:p>
          <a:p>
            <a:r>
              <a:rPr lang="sv-SE" dirty="0" smtClean="0"/>
              <a:t>11000000 och 11011111 = 192 – 233.</a:t>
            </a:r>
          </a:p>
          <a:p>
            <a:endParaRPr lang="sv-SE" dirty="0"/>
          </a:p>
          <a:p>
            <a:r>
              <a:rPr lang="sv-SE" dirty="0"/>
              <a:t>Det finns plats för </a:t>
            </a:r>
            <a:r>
              <a:rPr lang="sv-SE" dirty="0" smtClean="0"/>
              <a:t>254 </a:t>
            </a:r>
            <a:r>
              <a:rPr lang="sv-SE" dirty="0"/>
              <a:t>datorer i ett </a:t>
            </a:r>
            <a:r>
              <a:rPr lang="sv-SE" dirty="0" smtClean="0"/>
              <a:t>klass C-nät </a:t>
            </a:r>
            <a:r>
              <a:rPr lang="sv-SE" dirty="0"/>
              <a:t>och det kan </a:t>
            </a:r>
            <a:r>
              <a:rPr lang="sv-SE" dirty="0" smtClean="0"/>
              <a:t>finnas ca 2 miljoner</a:t>
            </a:r>
            <a:endParaRPr lang="sv-SE" dirty="0"/>
          </a:p>
          <a:p>
            <a:r>
              <a:rPr lang="sv-SE" dirty="0"/>
              <a:t>sådana nät.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00490715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ruta 1"/>
          <p:cNvSpPr txBox="1"/>
          <p:nvPr/>
        </p:nvSpPr>
        <p:spPr>
          <a:xfrm>
            <a:off x="2481588" y="324915"/>
            <a:ext cx="41808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800" b="1" dirty="0" smtClean="0"/>
              <a:t>Tanken med klassindelning</a:t>
            </a:r>
            <a:endParaRPr lang="sv-SE" sz="2800" b="1" dirty="0"/>
          </a:p>
        </p:txBody>
      </p:sp>
      <p:sp>
        <p:nvSpPr>
          <p:cNvPr id="3" name="textruta 2"/>
          <p:cNvSpPr txBox="1"/>
          <p:nvPr/>
        </p:nvSpPr>
        <p:spPr>
          <a:xfrm>
            <a:off x="462399" y="1312957"/>
            <a:ext cx="4536504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1600" dirty="0" smtClean="0"/>
              <a:t>Den ursprungliga tanken med Internet var att alla datorer som anslöts skulle ha en egen</a:t>
            </a:r>
            <a:br>
              <a:rPr lang="sv-SE" sz="1600" dirty="0" smtClean="0"/>
            </a:br>
            <a:r>
              <a:rPr lang="sv-SE" sz="1600" dirty="0" smtClean="0"/>
              <a:t>fast IP-adress. Datorer inom samma företag eller organisation skulle då helst ha samma Nät-ID.</a:t>
            </a:r>
          </a:p>
          <a:p>
            <a:r>
              <a:rPr lang="sv-SE" sz="1600" dirty="0" smtClean="0"/>
              <a:t>Mycket stora företag kunde då få en egen klass-A-adress med plats för upp till 16 miljoner datorer.</a:t>
            </a:r>
          </a:p>
          <a:p>
            <a:r>
              <a:rPr lang="sv-SE" sz="1600" dirty="0" smtClean="0"/>
              <a:t>I hela världen kunde det då finnas 126 sådana klass A-nät</a:t>
            </a:r>
          </a:p>
        </p:txBody>
      </p:sp>
      <p:pic>
        <p:nvPicPr>
          <p:cNvPr id="4" name="Bildobjekt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53321" y="1062754"/>
            <a:ext cx="2982572" cy="2438253"/>
          </a:xfrm>
          <a:prstGeom prst="rect">
            <a:avLst/>
          </a:prstGeom>
        </p:spPr>
      </p:pic>
      <p:sp>
        <p:nvSpPr>
          <p:cNvPr id="5" name="textruta 4"/>
          <p:cNvSpPr txBox="1"/>
          <p:nvPr/>
        </p:nvSpPr>
        <p:spPr>
          <a:xfrm>
            <a:off x="467544" y="3625263"/>
            <a:ext cx="7620869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dirty="0" smtClean="0"/>
              <a:t>Ett mellanstort företag kunde få ett klass B-nät med plats för ca 65000 datorer. </a:t>
            </a:r>
          </a:p>
          <a:p>
            <a:r>
              <a:rPr lang="sv-SE" sz="1600" dirty="0" smtClean="0"/>
              <a:t>I världen kunde det då finnas drygt 16000 sådana nät. </a:t>
            </a:r>
          </a:p>
          <a:p>
            <a:endParaRPr lang="sv-SE" sz="1600" dirty="0"/>
          </a:p>
          <a:p>
            <a:r>
              <a:rPr lang="sv-SE" sz="1600" dirty="0" smtClean="0"/>
              <a:t>Ett litet företag kunde få et klass C-nät med plats för 254 datorer. I hela världen kunde det</a:t>
            </a:r>
          </a:p>
          <a:p>
            <a:r>
              <a:rPr lang="sv-SE" sz="1600" dirty="0"/>
              <a:t>f</a:t>
            </a:r>
            <a:r>
              <a:rPr lang="sv-SE" sz="1600" dirty="0" smtClean="0"/>
              <a:t>innas drygt 2 miljoner klass C-nät.</a:t>
            </a:r>
            <a:endParaRPr lang="sv-SE" sz="1600" dirty="0"/>
          </a:p>
        </p:txBody>
      </p:sp>
      <p:sp>
        <p:nvSpPr>
          <p:cNvPr id="6" name="textruta 5"/>
          <p:cNvSpPr txBox="1"/>
          <p:nvPr/>
        </p:nvSpPr>
        <p:spPr>
          <a:xfrm>
            <a:off x="479911" y="5254560"/>
            <a:ext cx="7068345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dirty="0" smtClean="0"/>
              <a:t>I dag har man övergivit denna tanke och istället använder man privata nät där hela </a:t>
            </a:r>
          </a:p>
          <a:p>
            <a:r>
              <a:rPr lang="sv-SE" sz="1600" dirty="0" smtClean="0"/>
              <a:t>Nätverket kopplas till Internet med en enda IP-adress. </a:t>
            </a:r>
          </a:p>
          <a:p>
            <a:r>
              <a:rPr lang="sv-SE" sz="1600" dirty="0" smtClean="0"/>
              <a:t>Detta kallad NAT=</a:t>
            </a:r>
            <a:r>
              <a:rPr lang="sv-SE" sz="1600" dirty="0" err="1" smtClean="0"/>
              <a:t>Network</a:t>
            </a:r>
            <a:r>
              <a:rPr lang="sv-SE" sz="1600" dirty="0" smtClean="0"/>
              <a:t> adress </a:t>
            </a:r>
            <a:r>
              <a:rPr lang="sv-SE" sz="1600" dirty="0" err="1" smtClean="0"/>
              <a:t>translation</a:t>
            </a:r>
            <a:r>
              <a:rPr lang="sv-SE" sz="1600" dirty="0" smtClean="0"/>
              <a:t> och det skall vi prata mer om snart.</a:t>
            </a:r>
            <a:endParaRPr lang="sv-SE" sz="1600" dirty="0"/>
          </a:p>
        </p:txBody>
      </p:sp>
    </p:spTree>
    <p:extLst>
      <p:ext uri="{BB962C8B-B14F-4D97-AF65-F5344CB8AC3E}">
        <p14:creationId xmlns:p14="http://schemas.microsoft.com/office/powerpoint/2010/main" val="11643150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ruta 1"/>
          <p:cNvSpPr txBox="1"/>
          <p:nvPr/>
        </p:nvSpPr>
        <p:spPr>
          <a:xfrm>
            <a:off x="2378836" y="260648"/>
            <a:ext cx="4386329" cy="110799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6600" dirty="0" err="1" smtClean="0"/>
              <a:t>Subnätmask</a:t>
            </a:r>
            <a:endParaRPr lang="sv-SE" sz="6600" dirty="0"/>
          </a:p>
        </p:txBody>
      </p:sp>
      <p:sp>
        <p:nvSpPr>
          <p:cNvPr id="3" name="textruta 2"/>
          <p:cNvSpPr txBox="1"/>
          <p:nvPr/>
        </p:nvSpPr>
        <p:spPr>
          <a:xfrm>
            <a:off x="774293" y="1443471"/>
            <a:ext cx="7595413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err="1" smtClean="0"/>
              <a:t>Subnätmasken</a:t>
            </a:r>
            <a:r>
              <a:rPr lang="sv-SE" dirty="0" smtClean="0"/>
              <a:t> är den som talar om vilken del av IP-adressen som är Nät-ID och</a:t>
            </a:r>
            <a:br>
              <a:rPr lang="sv-SE" dirty="0" smtClean="0"/>
            </a:br>
            <a:r>
              <a:rPr lang="sv-SE" dirty="0" smtClean="0"/>
              <a:t>vilken som är dator-ID. </a:t>
            </a:r>
          </a:p>
        </p:txBody>
      </p:sp>
      <p:graphicFrame>
        <p:nvGraphicFramePr>
          <p:cNvPr id="6" name="Tabell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41008115"/>
              </p:ext>
            </p:extLst>
          </p:nvPr>
        </p:nvGraphicFramePr>
        <p:xfrm>
          <a:off x="395536" y="2276872"/>
          <a:ext cx="449742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014033"/>
                <a:gridCol w="2483387"/>
              </a:tblGrid>
              <a:tr h="370840">
                <a:tc gridSpan="2">
                  <a:txBody>
                    <a:bodyPr/>
                    <a:lstStyle/>
                    <a:p>
                      <a:pPr algn="ctr"/>
                      <a:r>
                        <a:rPr lang="sv-SE" dirty="0" smtClean="0"/>
                        <a:t>Standardvärden</a:t>
                      </a:r>
                      <a:r>
                        <a:rPr lang="sv-SE" baseline="0" dirty="0" smtClean="0"/>
                        <a:t> på </a:t>
                      </a:r>
                      <a:r>
                        <a:rPr lang="sv-SE" baseline="0" dirty="0" err="1" smtClean="0"/>
                        <a:t>subnätmask</a:t>
                      </a:r>
                      <a:endParaRPr lang="sv-SE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 smtClean="0"/>
                        <a:t>Klass A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255.0.0.0</a:t>
                      </a:r>
                      <a:endParaRPr lang="sv-S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 smtClean="0"/>
                        <a:t>Klass B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255.255.0.0</a:t>
                      </a:r>
                      <a:endParaRPr lang="sv-S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 smtClean="0"/>
                        <a:t>Klass C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255.255.255.0</a:t>
                      </a:r>
                      <a:endParaRPr lang="sv-SE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7" name="textruta 6"/>
          <p:cNvSpPr txBox="1"/>
          <p:nvPr/>
        </p:nvSpPr>
        <p:spPr>
          <a:xfrm>
            <a:off x="1619672" y="4941168"/>
            <a:ext cx="6306535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800" dirty="0" smtClean="0"/>
              <a:t>11000000.10101000.10010000.11110101</a:t>
            </a:r>
          </a:p>
          <a:p>
            <a:r>
              <a:rPr lang="sv-SE" sz="2800" dirty="0" smtClean="0"/>
              <a:t>11111111.11111111.11111111.00000000</a:t>
            </a:r>
            <a:endParaRPr lang="sv-SE" sz="2800" dirty="0"/>
          </a:p>
        </p:txBody>
      </p:sp>
      <p:sp>
        <p:nvSpPr>
          <p:cNvPr id="9" name="textruta 8"/>
          <p:cNvSpPr txBox="1"/>
          <p:nvPr/>
        </p:nvSpPr>
        <p:spPr>
          <a:xfrm>
            <a:off x="5719010" y="2708920"/>
            <a:ext cx="2651688" cy="95410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800" dirty="0" smtClean="0"/>
              <a:t>192.168.144.245</a:t>
            </a:r>
          </a:p>
          <a:p>
            <a:r>
              <a:rPr lang="sv-SE" sz="2800" dirty="0" smtClean="0"/>
              <a:t>255.255.255.0</a:t>
            </a:r>
            <a:endParaRPr lang="sv-SE" sz="2800" dirty="0"/>
          </a:p>
        </p:txBody>
      </p:sp>
    </p:spTree>
    <p:extLst>
      <p:ext uri="{BB962C8B-B14F-4D97-AF65-F5344CB8AC3E}">
        <p14:creationId xmlns:p14="http://schemas.microsoft.com/office/powerpoint/2010/main" val="38849620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737828" y="2130425"/>
            <a:ext cx="7772400" cy="1470025"/>
          </a:xfrm>
        </p:spPr>
        <p:txBody>
          <a:bodyPr/>
          <a:lstStyle/>
          <a:p>
            <a:r>
              <a:rPr lang="sv-SE" dirty="0" smtClean="0"/>
              <a:t>192.168.125.54</a:t>
            </a:r>
            <a:endParaRPr lang="sv-SE" dirty="0"/>
          </a:p>
        </p:txBody>
      </p:sp>
      <p:sp>
        <p:nvSpPr>
          <p:cNvPr id="3" name="Underrubrik 2"/>
          <p:cNvSpPr>
            <a:spLocks noGrp="1"/>
          </p:cNvSpPr>
          <p:nvPr>
            <p:ph type="subTitle" idx="1"/>
          </p:nvPr>
        </p:nvSpPr>
        <p:spPr>
          <a:xfrm>
            <a:off x="1423628" y="188640"/>
            <a:ext cx="6400800" cy="1752600"/>
          </a:xfrm>
        </p:spPr>
        <p:txBody>
          <a:bodyPr vert="horz" lIns="91440" tIns="45720" rIns="91440" bIns="45720" rtlCol="0" anchor="ctr">
            <a:normAutofit/>
          </a:bodyPr>
          <a:lstStyle/>
          <a:p>
            <a:pPr>
              <a:spcBef>
                <a:spcPct val="0"/>
              </a:spcBef>
            </a:pPr>
            <a:r>
              <a:rPr lang="sv-SE" sz="4400" dirty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Vilken klass tillhör denna IP-adress?</a:t>
            </a:r>
          </a:p>
        </p:txBody>
      </p:sp>
      <p:sp>
        <p:nvSpPr>
          <p:cNvPr id="4" name="Underrubrik 2"/>
          <p:cNvSpPr txBox="1">
            <a:spLocks/>
          </p:cNvSpPr>
          <p:nvPr/>
        </p:nvSpPr>
        <p:spPr>
          <a:xfrm>
            <a:off x="1423628" y="3573016"/>
            <a:ext cx="6400800" cy="17526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32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8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000" kern="1200">
                <a:solidFill>
                  <a:schemeClr val="tx1">
                    <a:tint val="7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spcBef>
                <a:spcPct val="0"/>
              </a:spcBef>
            </a:pPr>
            <a:r>
              <a:rPr lang="sv-SE" sz="44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Och vad blir då </a:t>
            </a:r>
            <a:r>
              <a:rPr lang="sv-SE" sz="4400" dirty="0" err="1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subnätmasken</a:t>
            </a:r>
            <a:r>
              <a:rPr lang="sv-SE" sz="4400" dirty="0" smtClean="0">
                <a:solidFill>
                  <a:schemeClr val="tx1"/>
                </a:solidFill>
                <a:latin typeface="+mj-lt"/>
                <a:ea typeface="+mj-ea"/>
                <a:cs typeface="+mj-cs"/>
              </a:rPr>
              <a:t>?</a:t>
            </a:r>
            <a:endParaRPr lang="sv-SE" sz="4400" dirty="0">
              <a:solidFill>
                <a:schemeClr val="tx1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6" name="Rubrik 1"/>
          <p:cNvSpPr txBox="1">
            <a:spLocks/>
          </p:cNvSpPr>
          <p:nvPr/>
        </p:nvSpPr>
        <p:spPr>
          <a:xfrm>
            <a:off x="737828" y="5229200"/>
            <a:ext cx="7772400" cy="147002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dirty="0" smtClean="0"/>
              <a:t>255.255.255.0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525162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ruta 1"/>
          <p:cNvSpPr txBox="1"/>
          <p:nvPr/>
        </p:nvSpPr>
        <p:spPr>
          <a:xfrm>
            <a:off x="2411760" y="652046"/>
            <a:ext cx="39112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Kan dessa kommunicera med varandra?</a:t>
            </a:r>
          </a:p>
        </p:txBody>
      </p:sp>
      <p:graphicFrame>
        <p:nvGraphicFramePr>
          <p:cNvPr id="4" name="Tabell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07167956"/>
              </p:ext>
            </p:extLst>
          </p:nvPr>
        </p:nvGraphicFramePr>
        <p:xfrm>
          <a:off x="1403647" y="1516939"/>
          <a:ext cx="5616624" cy="1854200"/>
        </p:xfrm>
        <a:graphic>
          <a:graphicData uri="http://schemas.openxmlformats.org/drawingml/2006/table">
            <a:tbl>
              <a:tblPr firstRow="1" bandRow="1">
                <a:tableStyleId>{9D7B26C5-4107-4FEC-AEDC-1716B250A1EF}</a:tableStyleId>
              </a:tblPr>
              <a:tblGrid>
                <a:gridCol w="1872208"/>
                <a:gridCol w="1872208"/>
                <a:gridCol w="1872208"/>
              </a:tblGrid>
              <a:tr h="370840">
                <a:tc>
                  <a:txBody>
                    <a:bodyPr/>
                    <a:lstStyle/>
                    <a:p>
                      <a:r>
                        <a:rPr lang="sv-SE" b="0" dirty="0" smtClean="0"/>
                        <a:t>192.168.1.25</a:t>
                      </a:r>
                      <a:endParaRPr lang="sv-SE" b="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b="0" dirty="0" smtClean="0"/>
                        <a:t>192.168.1.65</a:t>
                      </a:r>
                      <a:endParaRPr lang="sv-SE" b="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 smtClean="0"/>
                        <a:t>192.168.100.200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192.168.101.201</a:t>
                      </a:r>
                      <a:endParaRPr lang="sv-S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 smtClean="0"/>
                        <a:t>178.45.12.32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178.45.241.221</a:t>
                      </a:r>
                      <a:endParaRPr lang="sv-S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 smtClean="0"/>
                        <a:t>10.0.0.1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10.25.56.42</a:t>
                      </a:r>
                      <a:endParaRPr lang="sv-S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 smtClean="0"/>
                        <a:t>45.45.45.45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55.45.45.45</a:t>
                      </a:r>
                      <a:endParaRPr lang="sv-SE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6" name="Rak pil 5"/>
          <p:cNvCxnSpPr/>
          <p:nvPr/>
        </p:nvCxnSpPr>
        <p:spPr>
          <a:xfrm>
            <a:off x="3588371" y="1695203"/>
            <a:ext cx="934467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" name="Rak pil 6"/>
          <p:cNvCxnSpPr/>
          <p:nvPr/>
        </p:nvCxnSpPr>
        <p:spPr>
          <a:xfrm>
            <a:off x="3588371" y="2062891"/>
            <a:ext cx="934467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" name="Rak pil 7"/>
          <p:cNvCxnSpPr/>
          <p:nvPr/>
        </p:nvCxnSpPr>
        <p:spPr>
          <a:xfrm>
            <a:off x="3588371" y="2430579"/>
            <a:ext cx="934467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9" name="Rak pil 8"/>
          <p:cNvCxnSpPr/>
          <p:nvPr/>
        </p:nvCxnSpPr>
        <p:spPr>
          <a:xfrm>
            <a:off x="3588371" y="2798267"/>
            <a:ext cx="934467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" name="Rak pil 9"/>
          <p:cNvCxnSpPr/>
          <p:nvPr/>
        </p:nvCxnSpPr>
        <p:spPr>
          <a:xfrm>
            <a:off x="3588371" y="3165955"/>
            <a:ext cx="934467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4" name="textruta 13"/>
          <p:cNvSpPr txBox="1"/>
          <p:nvPr/>
        </p:nvSpPr>
        <p:spPr>
          <a:xfrm>
            <a:off x="7092280" y="1510537"/>
            <a:ext cx="369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Ja</a:t>
            </a:r>
            <a:endParaRPr lang="sv-SE" dirty="0"/>
          </a:p>
        </p:txBody>
      </p:sp>
      <p:sp>
        <p:nvSpPr>
          <p:cNvPr id="15" name="textruta 14"/>
          <p:cNvSpPr txBox="1"/>
          <p:nvPr/>
        </p:nvSpPr>
        <p:spPr>
          <a:xfrm>
            <a:off x="7093349" y="1879869"/>
            <a:ext cx="5036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Nej</a:t>
            </a:r>
            <a:endParaRPr lang="sv-SE" dirty="0"/>
          </a:p>
        </p:txBody>
      </p:sp>
      <p:sp>
        <p:nvSpPr>
          <p:cNvPr id="16" name="textruta 15"/>
          <p:cNvSpPr txBox="1"/>
          <p:nvPr/>
        </p:nvSpPr>
        <p:spPr>
          <a:xfrm>
            <a:off x="7092280" y="2245913"/>
            <a:ext cx="369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Ja</a:t>
            </a:r>
            <a:endParaRPr lang="sv-SE" dirty="0"/>
          </a:p>
        </p:txBody>
      </p:sp>
      <p:sp>
        <p:nvSpPr>
          <p:cNvPr id="17" name="textruta 16"/>
          <p:cNvSpPr txBox="1"/>
          <p:nvPr/>
        </p:nvSpPr>
        <p:spPr>
          <a:xfrm>
            <a:off x="7093349" y="2615245"/>
            <a:ext cx="36901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Ja</a:t>
            </a:r>
            <a:endParaRPr lang="sv-SE" dirty="0"/>
          </a:p>
        </p:txBody>
      </p:sp>
      <p:sp>
        <p:nvSpPr>
          <p:cNvPr id="18" name="textruta 17"/>
          <p:cNvSpPr txBox="1"/>
          <p:nvPr/>
        </p:nvSpPr>
        <p:spPr>
          <a:xfrm>
            <a:off x="7092280" y="4924297"/>
            <a:ext cx="5036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Nej</a:t>
            </a:r>
            <a:endParaRPr lang="sv-SE" dirty="0"/>
          </a:p>
        </p:txBody>
      </p:sp>
      <p:sp>
        <p:nvSpPr>
          <p:cNvPr id="20" name="textruta 19"/>
          <p:cNvSpPr txBox="1"/>
          <p:nvPr/>
        </p:nvSpPr>
        <p:spPr>
          <a:xfrm>
            <a:off x="1547664" y="4797152"/>
            <a:ext cx="533832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178.45.12.32			178.45.241.221</a:t>
            </a:r>
          </a:p>
          <a:p>
            <a:r>
              <a:rPr lang="sv-SE" dirty="0" smtClean="0"/>
              <a:t>255.255.255.0			255.255.255.0</a:t>
            </a:r>
            <a:endParaRPr lang="sv-SE" dirty="0"/>
          </a:p>
        </p:txBody>
      </p:sp>
      <p:cxnSp>
        <p:nvCxnSpPr>
          <p:cNvPr id="21" name="Rak pil 20"/>
          <p:cNvCxnSpPr/>
          <p:nvPr/>
        </p:nvCxnSpPr>
        <p:spPr>
          <a:xfrm>
            <a:off x="3588371" y="5108963"/>
            <a:ext cx="934467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2" name="textruta 21"/>
          <p:cNvSpPr txBox="1"/>
          <p:nvPr/>
        </p:nvSpPr>
        <p:spPr>
          <a:xfrm>
            <a:off x="7024954" y="2981289"/>
            <a:ext cx="50366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Nej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12413672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5" grpId="0"/>
      <p:bldP spid="16" grpId="0"/>
      <p:bldP spid="17" grpId="0"/>
      <p:bldP spid="18" grpId="0"/>
      <p:bldP spid="22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ruta 1"/>
          <p:cNvSpPr txBox="1"/>
          <p:nvPr/>
        </p:nvSpPr>
        <p:spPr>
          <a:xfrm>
            <a:off x="2126234" y="260648"/>
            <a:ext cx="4891532" cy="76944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4400" dirty="0" smtClean="0"/>
              <a:t>Lite onödigt vetande</a:t>
            </a:r>
            <a:endParaRPr lang="sv-SE" sz="4400" dirty="0"/>
          </a:p>
        </p:txBody>
      </p:sp>
      <p:sp>
        <p:nvSpPr>
          <p:cNvPr id="3" name="Rektangel 2"/>
          <p:cNvSpPr/>
          <p:nvPr/>
        </p:nvSpPr>
        <p:spPr>
          <a:xfrm>
            <a:off x="323528" y="1196752"/>
            <a:ext cx="8136904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dirty="0"/>
              <a:t>IPv4 har 4 miljarder adresser men är på väg att ta slut på grund av den sneda fördelningen. </a:t>
            </a:r>
            <a:r>
              <a:rPr lang="sv-SE" dirty="0" err="1" smtClean="0"/>
              <a:t>T.ex</a:t>
            </a:r>
            <a:r>
              <a:rPr lang="sv-SE" dirty="0"/>
              <a:t> </a:t>
            </a:r>
            <a:r>
              <a:rPr lang="sv-SE" dirty="0" smtClean="0"/>
              <a:t>har:</a:t>
            </a:r>
          </a:p>
          <a:p>
            <a:endParaRPr lang="sv-SE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sv-SE" dirty="0" smtClean="0"/>
              <a:t>IBM </a:t>
            </a:r>
            <a:r>
              <a:rPr lang="sv-SE" dirty="0" err="1"/>
              <a:t>Computers</a:t>
            </a:r>
            <a:r>
              <a:rPr lang="sv-SE" dirty="0"/>
              <a:t>: 33 miljoner adresser. </a:t>
            </a:r>
            <a:endParaRPr lang="sv-SE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sv-SE" dirty="0" smtClean="0"/>
              <a:t>Stanford </a:t>
            </a:r>
            <a:r>
              <a:rPr lang="sv-SE" dirty="0"/>
              <a:t>University: 17 miljoner adresser. </a:t>
            </a:r>
            <a:endParaRPr lang="sv-SE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sv-SE" dirty="0" smtClean="0"/>
              <a:t>US </a:t>
            </a:r>
            <a:r>
              <a:rPr lang="sv-SE" dirty="0" err="1"/>
              <a:t>Government</a:t>
            </a:r>
            <a:r>
              <a:rPr lang="sv-SE" dirty="0"/>
              <a:t>: 168 miljoner adresser. </a:t>
            </a:r>
            <a:endParaRPr lang="sv-SE" dirty="0" smtClean="0"/>
          </a:p>
          <a:p>
            <a:pPr marL="285750" indent="-285750">
              <a:buFont typeface="Arial" pitchFamily="34" charset="0"/>
              <a:buChar char="•"/>
            </a:pPr>
            <a:r>
              <a:rPr lang="sv-SE" dirty="0" smtClean="0"/>
              <a:t>Hela </a:t>
            </a:r>
            <a:r>
              <a:rPr lang="sv-SE" dirty="0"/>
              <a:t>Kina: 9 miljoner adresser.</a:t>
            </a:r>
          </a:p>
        </p:txBody>
      </p:sp>
      <p:sp>
        <p:nvSpPr>
          <p:cNvPr id="4" name="Rektangel 3"/>
          <p:cNvSpPr/>
          <p:nvPr/>
        </p:nvSpPr>
        <p:spPr>
          <a:xfrm>
            <a:off x="467544" y="3211346"/>
            <a:ext cx="8136904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dirty="0"/>
              <a:t>Lösningen på adressbristen är att införa en ny version av protokollet, </a:t>
            </a:r>
            <a:r>
              <a:rPr lang="sv-SE" dirty="0" smtClean="0"/>
              <a:t>IPv6. Med </a:t>
            </a:r>
            <a:r>
              <a:rPr lang="sv-SE" dirty="0"/>
              <a:t>IPv6 blir IP-adresserna 128 bitar långa i stället för 32, vilket innebär att det totala antalet möjliga adresser blir i det närmaste obegränsat. För att demonstrera detta kan man nöja sig med att förklara att det med IPv6 skulle kunna finnas cirka 5 x 10 upphöjt till 28 IP-adresser för varje individ på jorden. Då skulle just du alltså få dina helt egna </a:t>
            </a:r>
            <a:endParaRPr lang="sv-SE" dirty="0" smtClean="0"/>
          </a:p>
          <a:p>
            <a:r>
              <a:rPr lang="sv-SE" dirty="0" smtClean="0"/>
              <a:t>50 </a:t>
            </a:r>
            <a:r>
              <a:rPr lang="sv-SE" dirty="0"/>
              <a:t>000 000 000 000 000 000 000 000 000 IP-adresser!</a:t>
            </a:r>
          </a:p>
        </p:txBody>
      </p:sp>
      <p:sp>
        <p:nvSpPr>
          <p:cNvPr id="5" name="Rektangel 4"/>
          <p:cNvSpPr/>
          <p:nvPr/>
        </p:nvSpPr>
        <p:spPr>
          <a:xfrm>
            <a:off x="481080" y="4986209"/>
            <a:ext cx="7835335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dirty="0"/>
              <a:t>Hypotetiskt Exempel för IPv6: Om Internet växte så snabbt att det anslöts </a:t>
            </a:r>
            <a:r>
              <a:rPr lang="sv-SE" i="1" dirty="0"/>
              <a:t>en biljon</a:t>
            </a:r>
            <a:r>
              <a:rPr lang="sv-SE" dirty="0"/>
              <a:t> nya datorer varje </a:t>
            </a:r>
            <a:r>
              <a:rPr lang="sv-SE" i="1" dirty="0"/>
              <a:t>mikrosekund</a:t>
            </a:r>
            <a:r>
              <a:rPr lang="sv-SE" dirty="0"/>
              <a:t> skulle adressutrymmet för IPv6 räcka i cirka </a:t>
            </a:r>
            <a:r>
              <a:rPr lang="sv-SE" i="1" dirty="0"/>
              <a:t>fyra biljarder år</a:t>
            </a:r>
            <a:endParaRPr lang="sv-SE" dirty="0"/>
          </a:p>
        </p:txBody>
      </p:sp>
      <p:sp>
        <p:nvSpPr>
          <p:cNvPr id="6" name="textruta 5"/>
          <p:cNvSpPr txBox="1"/>
          <p:nvPr/>
        </p:nvSpPr>
        <p:spPr>
          <a:xfrm>
            <a:off x="1326367" y="6197540"/>
            <a:ext cx="614475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i="1" dirty="0" smtClean="0"/>
              <a:t>En biljard är samma som tusen biljoner eller en miljon miljarder.</a:t>
            </a:r>
            <a:endParaRPr lang="sv-SE" i="1" dirty="0"/>
          </a:p>
        </p:txBody>
      </p:sp>
    </p:spTree>
    <p:extLst>
      <p:ext uri="{BB962C8B-B14F-4D97-AF65-F5344CB8AC3E}">
        <p14:creationId xmlns:p14="http://schemas.microsoft.com/office/powerpoint/2010/main" val="361999141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sv-SE" dirty="0" smtClean="0"/>
              <a:t>ROUTING</a:t>
            </a:r>
            <a:endParaRPr lang="sv-SE" dirty="0"/>
          </a:p>
        </p:txBody>
      </p:sp>
      <p:sp>
        <p:nvSpPr>
          <p:cNvPr id="3" name="textruta 2"/>
          <p:cNvSpPr txBox="1"/>
          <p:nvPr/>
        </p:nvSpPr>
        <p:spPr>
          <a:xfrm>
            <a:off x="1426620" y="1556792"/>
            <a:ext cx="6290761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Nu har vi bl.a. lärt oss att för att en dator skall fungera i ett LAN </a:t>
            </a:r>
          </a:p>
          <a:p>
            <a:r>
              <a:rPr lang="sv-SE" dirty="0" smtClean="0"/>
              <a:t>måste den ha en IP-adress och en </a:t>
            </a:r>
            <a:r>
              <a:rPr lang="sv-SE" dirty="0" err="1" smtClean="0"/>
              <a:t>subnätmask</a:t>
            </a:r>
            <a:r>
              <a:rPr lang="sv-SE" dirty="0" smtClean="0"/>
              <a:t>. Men om den skall</a:t>
            </a:r>
          </a:p>
          <a:p>
            <a:r>
              <a:rPr lang="sv-SE" dirty="0"/>
              <a:t>k</a:t>
            </a:r>
            <a:r>
              <a:rPr lang="sv-SE" dirty="0" smtClean="0"/>
              <a:t>unna kommunicera med omvärlden så den behöver även en:</a:t>
            </a:r>
            <a:endParaRPr lang="sv-SE" dirty="0"/>
          </a:p>
        </p:txBody>
      </p:sp>
      <p:sp>
        <p:nvSpPr>
          <p:cNvPr id="4" name="textruta 3"/>
          <p:cNvSpPr txBox="1"/>
          <p:nvPr/>
        </p:nvSpPr>
        <p:spPr>
          <a:xfrm>
            <a:off x="2255276" y="2636912"/>
            <a:ext cx="463344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3600" dirty="0" smtClean="0"/>
              <a:t>Default </a:t>
            </a:r>
            <a:r>
              <a:rPr lang="sv-SE" sz="3600" dirty="0" err="1" smtClean="0"/>
              <a:t>Gateway</a:t>
            </a:r>
            <a:r>
              <a:rPr lang="sv-SE" sz="3600" dirty="0" smtClean="0"/>
              <a:t>-adress</a:t>
            </a:r>
            <a:endParaRPr lang="sv-SE" sz="3600" dirty="0"/>
          </a:p>
        </p:txBody>
      </p:sp>
      <p:sp>
        <p:nvSpPr>
          <p:cNvPr id="5" name="textruta 4"/>
          <p:cNvSpPr txBox="1"/>
          <p:nvPr/>
        </p:nvSpPr>
        <p:spPr>
          <a:xfrm>
            <a:off x="750057" y="3645024"/>
            <a:ext cx="7757252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Default </a:t>
            </a:r>
            <a:r>
              <a:rPr lang="sv-SE" dirty="0" err="1" smtClean="0"/>
              <a:t>Gateway</a:t>
            </a:r>
            <a:r>
              <a:rPr lang="sv-SE" dirty="0" smtClean="0"/>
              <a:t> är nätverkets router. Routern översätter mellan två olika</a:t>
            </a:r>
            <a:br>
              <a:rPr lang="sv-SE" dirty="0" smtClean="0"/>
            </a:br>
            <a:r>
              <a:rPr lang="sv-SE" dirty="0" smtClean="0"/>
              <a:t>nät som inte kan kommunicera direkt på grund av att de har olika nät-ID.</a:t>
            </a:r>
          </a:p>
          <a:p>
            <a:endParaRPr lang="sv-SE" dirty="0"/>
          </a:p>
          <a:p>
            <a:r>
              <a:rPr lang="sv-SE" dirty="0" smtClean="0"/>
              <a:t>Det vanligaste exemplet där en default </a:t>
            </a:r>
            <a:r>
              <a:rPr lang="sv-SE" dirty="0" err="1" smtClean="0"/>
              <a:t>gateway</a:t>
            </a:r>
            <a:r>
              <a:rPr lang="sv-SE" dirty="0" smtClean="0"/>
              <a:t> (router) behövs är mellan </a:t>
            </a:r>
            <a:r>
              <a:rPr lang="sv-SE" dirty="0" err="1" smtClean="0"/>
              <a:t>LAN:et</a:t>
            </a:r>
            <a:r>
              <a:rPr lang="sv-SE" dirty="0" smtClean="0"/>
              <a:t/>
            </a:r>
            <a:br>
              <a:rPr lang="sv-SE" dirty="0" smtClean="0"/>
            </a:br>
            <a:r>
              <a:rPr lang="sv-SE" dirty="0" smtClean="0"/>
              <a:t>och Internet.</a:t>
            </a:r>
          </a:p>
        </p:txBody>
      </p:sp>
    </p:spTree>
    <p:extLst>
      <p:ext uri="{BB962C8B-B14F-4D97-AF65-F5344CB8AC3E}">
        <p14:creationId xmlns:p14="http://schemas.microsoft.com/office/powerpoint/2010/main" val="31408224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Tankebubbla 22"/>
          <p:cNvSpPr/>
          <p:nvPr/>
        </p:nvSpPr>
        <p:spPr>
          <a:xfrm>
            <a:off x="6228184" y="700557"/>
            <a:ext cx="2304256" cy="2520280"/>
          </a:xfrm>
          <a:prstGeom prst="cloudCallou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sv-SE" dirty="0" smtClean="0"/>
              <a:t>Internet</a:t>
            </a:r>
            <a:endParaRPr lang="sv-SE" dirty="0"/>
          </a:p>
        </p:txBody>
      </p:sp>
      <p:grpSp>
        <p:nvGrpSpPr>
          <p:cNvPr id="20" name="Grupp 19"/>
          <p:cNvGrpSpPr/>
          <p:nvPr/>
        </p:nvGrpSpPr>
        <p:grpSpPr>
          <a:xfrm>
            <a:off x="275675" y="548680"/>
            <a:ext cx="7104637" cy="6167846"/>
            <a:chOff x="275675" y="548680"/>
            <a:chExt cx="7104637" cy="6167846"/>
          </a:xfrm>
        </p:grpSpPr>
        <p:grpSp>
          <p:nvGrpSpPr>
            <p:cNvPr id="4" name="Grupp 3"/>
            <p:cNvGrpSpPr/>
            <p:nvPr/>
          </p:nvGrpSpPr>
          <p:grpSpPr>
            <a:xfrm>
              <a:off x="605888" y="548680"/>
              <a:ext cx="720080" cy="576064"/>
              <a:chOff x="755576" y="1052736"/>
              <a:chExt cx="720080" cy="576064"/>
            </a:xfrm>
          </p:grpSpPr>
          <p:sp>
            <p:nvSpPr>
              <p:cNvPr id="2" name="Rektangel 1"/>
              <p:cNvSpPr/>
              <p:nvPr/>
            </p:nvSpPr>
            <p:spPr>
              <a:xfrm>
                <a:off x="899592" y="1052736"/>
                <a:ext cx="432048" cy="432048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3" name="Rektangel 2"/>
              <p:cNvSpPr/>
              <p:nvPr/>
            </p:nvSpPr>
            <p:spPr>
              <a:xfrm>
                <a:off x="755576" y="1484784"/>
                <a:ext cx="720080" cy="144016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</p:grpSp>
        <p:grpSp>
          <p:nvGrpSpPr>
            <p:cNvPr id="5" name="Grupp 4"/>
            <p:cNvGrpSpPr/>
            <p:nvPr/>
          </p:nvGrpSpPr>
          <p:grpSpPr>
            <a:xfrm>
              <a:off x="605888" y="1528649"/>
              <a:ext cx="720080" cy="576064"/>
              <a:chOff x="755576" y="1052736"/>
              <a:chExt cx="720080" cy="576064"/>
            </a:xfrm>
          </p:grpSpPr>
          <p:sp>
            <p:nvSpPr>
              <p:cNvPr id="6" name="Rektangel 5"/>
              <p:cNvSpPr/>
              <p:nvPr/>
            </p:nvSpPr>
            <p:spPr>
              <a:xfrm>
                <a:off x="899592" y="1052736"/>
                <a:ext cx="432048" cy="432048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7" name="Rektangel 6"/>
              <p:cNvSpPr/>
              <p:nvPr/>
            </p:nvSpPr>
            <p:spPr>
              <a:xfrm>
                <a:off x="755576" y="1484784"/>
                <a:ext cx="720080" cy="144016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</p:grpSp>
        <p:grpSp>
          <p:nvGrpSpPr>
            <p:cNvPr id="8" name="Grupp 7"/>
            <p:cNvGrpSpPr/>
            <p:nvPr/>
          </p:nvGrpSpPr>
          <p:grpSpPr>
            <a:xfrm>
              <a:off x="605888" y="2508618"/>
              <a:ext cx="720080" cy="576064"/>
              <a:chOff x="755576" y="1052736"/>
              <a:chExt cx="720080" cy="576064"/>
            </a:xfrm>
          </p:grpSpPr>
          <p:sp>
            <p:nvSpPr>
              <p:cNvPr id="9" name="Rektangel 8"/>
              <p:cNvSpPr/>
              <p:nvPr/>
            </p:nvSpPr>
            <p:spPr>
              <a:xfrm>
                <a:off x="899592" y="1052736"/>
                <a:ext cx="432048" cy="432048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10" name="Rektangel 9"/>
              <p:cNvSpPr/>
              <p:nvPr/>
            </p:nvSpPr>
            <p:spPr>
              <a:xfrm>
                <a:off x="755576" y="1484784"/>
                <a:ext cx="720080" cy="144016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</p:grpSp>
        <p:grpSp>
          <p:nvGrpSpPr>
            <p:cNvPr id="11" name="Grupp 10"/>
            <p:cNvGrpSpPr/>
            <p:nvPr/>
          </p:nvGrpSpPr>
          <p:grpSpPr>
            <a:xfrm>
              <a:off x="605888" y="3488587"/>
              <a:ext cx="720080" cy="576064"/>
              <a:chOff x="755576" y="1052736"/>
              <a:chExt cx="720080" cy="576064"/>
            </a:xfrm>
          </p:grpSpPr>
          <p:sp>
            <p:nvSpPr>
              <p:cNvPr id="12" name="Rektangel 11"/>
              <p:cNvSpPr/>
              <p:nvPr/>
            </p:nvSpPr>
            <p:spPr>
              <a:xfrm>
                <a:off x="899592" y="1052736"/>
                <a:ext cx="432048" cy="432048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13" name="Rektangel 12"/>
              <p:cNvSpPr/>
              <p:nvPr/>
            </p:nvSpPr>
            <p:spPr>
              <a:xfrm>
                <a:off x="755576" y="1484784"/>
                <a:ext cx="720080" cy="144016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</p:grpSp>
        <p:grpSp>
          <p:nvGrpSpPr>
            <p:cNvPr id="14" name="Grupp 13"/>
            <p:cNvGrpSpPr/>
            <p:nvPr/>
          </p:nvGrpSpPr>
          <p:grpSpPr>
            <a:xfrm>
              <a:off x="605888" y="4468556"/>
              <a:ext cx="720080" cy="576064"/>
              <a:chOff x="755576" y="1052736"/>
              <a:chExt cx="720080" cy="576064"/>
            </a:xfrm>
          </p:grpSpPr>
          <p:sp>
            <p:nvSpPr>
              <p:cNvPr id="15" name="Rektangel 14"/>
              <p:cNvSpPr/>
              <p:nvPr/>
            </p:nvSpPr>
            <p:spPr>
              <a:xfrm>
                <a:off x="899592" y="1052736"/>
                <a:ext cx="432048" cy="432048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16" name="Rektangel 15"/>
              <p:cNvSpPr/>
              <p:nvPr/>
            </p:nvSpPr>
            <p:spPr>
              <a:xfrm>
                <a:off x="755576" y="1484784"/>
                <a:ext cx="720080" cy="144016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</p:grpSp>
        <p:grpSp>
          <p:nvGrpSpPr>
            <p:cNvPr id="17" name="Grupp 16"/>
            <p:cNvGrpSpPr/>
            <p:nvPr/>
          </p:nvGrpSpPr>
          <p:grpSpPr>
            <a:xfrm>
              <a:off x="605888" y="5448525"/>
              <a:ext cx="720080" cy="576064"/>
              <a:chOff x="755576" y="1052736"/>
              <a:chExt cx="720080" cy="576064"/>
            </a:xfrm>
          </p:grpSpPr>
          <p:sp>
            <p:nvSpPr>
              <p:cNvPr id="18" name="Rektangel 17"/>
              <p:cNvSpPr/>
              <p:nvPr/>
            </p:nvSpPr>
            <p:spPr>
              <a:xfrm>
                <a:off x="899592" y="1052736"/>
                <a:ext cx="432048" cy="432048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  <p:sp>
            <p:nvSpPr>
              <p:cNvPr id="19" name="Rektangel 18"/>
              <p:cNvSpPr/>
              <p:nvPr/>
            </p:nvSpPr>
            <p:spPr>
              <a:xfrm>
                <a:off x="755576" y="1484784"/>
                <a:ext cx="720080" cy="144016"/>
              </a:xfrm>
              <a:prstGeom prst="rect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sv-SE"/>
              </a:p>
            </p:txBody>
          </p:sp>
        </p:grpSp>
        <p:sp>
          <p:nvSpPr>
            <p:cNvPr id="21" name="Rektangel 20"/>
            <p:cNvSpPr/>
            <p:nvPr/>
          </p:nvSpPr>
          <p:spPr>
            <a:xfrm>
              <a:off x="2785709" y="5448525"/>
              <a:ext cx="288032" cy="1268001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22" name="Rektangel 21"/>
            <p:cNvSpPr/>
            <p:nvPr/>
          </p:nvSpPr>
          <p:spPr>
            <a:xfrm>
              <a:off x="4932040" y="5890138"/>
              <a:ext cx="1008112" cy="40324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24" name="textruta 23"/>
            <p:cNvSpPr txBox="1"/>
            <p:nvPr/>
          </p:nvSpPr>
          <p:spPr>
            <a:xfrm>
              <a:off x="275675" y="1124744"/>
              <a:ext cx="138050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600" dirty="0" smtClean="0"/>
                <a:t>192.168.1.100</a:t>
              </a:r>
              <a:endParaRPr lang="sv-SE" sz="1600" dirty="0"/>
            </a:p>
          </p:txBody>
        </p:sp>
        <p:sp>
          <p:nvSpPr>
            <p:cNvPr id="25" name="textruta 24"/>
            <p:cNvSpPr txBox="1"/>
            <p:nvPr/>
          </p:nvSpPr>
          <p:spPr>
            <a:xfrm>
              <a:off x="275675" y="2104713"/>
              <a:ext cx="138050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600" dirty="0" smtClean="0"/>
                <a:t>192.168.1.101</a:t>
              </a:r>
              <a:endParaRPr lang="sv-SE" sz="1600" dirty="0"/>
            </a:p>
          </p:txBody>
        </p:sp>
        <p:sp>
          <p:nvSpPr>
            <p:cNvPr id="26" name="textruta 25"/>
            <p:cNvSpPr txBox="1"/>
            <p:nvPr/>
          </p:nvSpPr>
          <p:spPr>
            <a:xfrm>
              <a:off x="275675" y="3108719"/>
              <a:ext cx="138050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600" dirty="0" smtClean="0"/>
                <a:t>192.168.1.102</a:t>
              </a:r>
              <a:endParaRPr lang="sv-SE" sz="1600" dirty="0"/>
            </a:p>
          </p:txBody>
        </p:sp>
        <p:sp>
          <p:nvSpPr>
            <p:cNvPr id="27" name="textruta 26"/>
            <p:cNvSpPr txBox="1"/>
            <p:nvPr/>
          </p:nvSpPr>
          <p:spPr>
            <a:xfrm>
              <a:off x="275675" y="4084158"/>
              <a:ext cx="138050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600" dirty="0" smtClean="0"/>
                <a:t>192.168.1.103</a:t>
              </a:r>
              <a:endParaRPr lang="sv-SE" sz="1600" dirty="0"/>
            </a:p>
          </p:txBody>
        </p:sp>
        <p:sp>
          <p:nvSpPr>
            <p:cNvPr id="28" name="textruta 27"/>
            <p:cNvSpPr txBox="1"/>
            <p:nvPr/>
          </p:nvSpPr>
          <p:spPr>
            <a:xfrm>
              <a:off x="275675" y="5043114"/>
              <a:ext cx="138050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600" dirty="0" smtClean="0"/>
                <a:t>192.168.1.104</a:t>
              </a:r>
              <a:endParaRPr lang="sv-SE" sz="1600" dirty="0"/>
            </a:p>
          </p:txBody>
        </p:sp>
        <p:sp>
          <p:nvSpPr>
            <p:cNvPr id="29" name="textruta 28"/>
            <p:cNvSpPr txBox="1"/>
            <p:nvPr/>
          </p:nvSpPr>
          <p:spPr>
            <a:xfrm>
              <a:off x="275675" y="6024589"/>
              <a:ext cx="138050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600" dirty="0" smtClean="0"/>
                <a:t>192.168.1.105</a:t>
              </a:r>
              <a:endParaRPr lang="sv-SE" sz="1600" dirty="0"/>
            </a:p>
          </p:txBody>
        </p:sp>
        <p:cxnSp>
          <p:nvCxnSpPr>
            <p:cNvPr id="64" name="Rak 63"/>
            <p:cNvCxnSpPr/>
            <p:nvPr/>
          </p:nvCxnSpPr>
          <p:spPr>
            <a:xfrm>
              <a:off x="1325968" y="1052736"/>
              <a:ext cx="725752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65" name="Rak 64"/>
            <p:cNvCxnSpPr/>
            <p:nvPr/>
          </p:nvCxnSpPr>
          <p:spPr>
            <a:xfrm>
              <a:off x="1325968" y="2032705"/>
              <a:ext cx="599795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66" name="Rak 65"/>
            <p:cNvCxnSpPr/>
            <p:nvPr/>
          </p:nvCxnSpPr>
          <p:spPr>
            <a:xfrm>
              <a:off x="1325968" y="3011271"/>
              <a:ext cx="495698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67" name="Rak 66"/>
            <p:cNvCxnSpPr/>
            <p:nvPr/>
          </p:nvCxnSpPr>
          <p:spPr>
            <a:xfrm>
              <a:off x="1316732" y="3967484"/>
              <a:ext cx="409668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68" name="Rak 67"/>
            <p:cNvCxnSpPr/>
            <p:nvPr/>
          </p:nvCxnSpPr>
          <p:spPr>
            <a:xfrm>
              <a:off x="1316732" y="4944904"/>
              <a:ext cx="338568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69" name="Rak 68"/>
            <p:cNvCxnSpPr/>
            <p:nvPr/>
          </p:nvCxnSpPr>
          <p:spPr>
            <a:xfrm>
              <a:off x="1338687" y="5964071"/>
              <a:ext cx="235130" cy="12043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71" name="Rak 70"/>
            <p:cNvCxnSpPr/>
            <p:nvPr/>
          </p:nvCxnSpPr>
          <p:spPr>
            <a:xfrm>
              <a:off x="2051720" y="1061935"/>
              <a:ext cx="0" cy="4550558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72" name="Rak 71"/>
            <p:cNvCxnSpPr/>
            <p:nvPr/>
          </p:nvCxnSpPr>
          <p:spPr>
            <a:xfrm>
              <a:off x="1925763" y="2031180"/>
              <a:ext cx="4890" cy="3777307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74" name="Rak 73"/>
            <p:cNvCxnSpPr/>
            <p:nvPr/>
          </p:nvCxnSpPr>
          <p:spPr>
            <a:xfrm>
              <a:off x="1821666" y="3008897"/>
              <a:ext cx="0" cy="2989869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76" name="Rak 75"/>
            <p:cNvCxnSpPr/>
            <p:nvPr/>
          </p:nvCxnSpPr>
          <p:spPr>
            <a:xfrm>
              <a:off x="1726400" y="3963486"/>
              <a:ext cx="0" cy="2246333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77" name="Rak 76"/>
            <p:cNvCxnSpPr/>
            <p:nvPr/>
          </p:nvCxnSpPr>
          <p:spPr>
            <a:xfrm flipH="1">
              <a:off x="1646065" y="4944904"/>
              <a:ext cx="2102" cy="1449426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79" name="Rak 78"/>
            <p:cNvCxnSpPr/>
            <p:nvPr/>
          </p:nvCxnSpPr>
          <p:spPr>
            <a:xfrm flipH="1">
              <a:off x="1557493" y="5976114"/>
              <a:ext cx="2103" cy="625584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80" name="Rak 79"/>
            <p:cNvCxnSpPr/>
            <p:nvPr/>
          </p:nvCxnSpPr>
          <p:spPr>
            <a:xfrm>
              <a:off x="1570449" y="6592462"/>
              <a:ext cx="1215260" cy="9236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81" name="Rak 80"/>
            <p:cNvCxnSpPr/>
            <p:nvPr/>
          </p:nvCxnSpPr>
          <p:spPr>
            <a:xfrm>
              <a:off x="1653573" y="6396469"/>
              <a:ext cx="1132136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82" name="Rak 81"/>
            <p:cNvCxnSpPr/>
            <p:nvPr/>
          </p:nvCxnSpPr>
          <p:spPr>
            <a:xfrm>
              <a:off x="1736697" y="6200475"/>
              <a:ext cx="1049012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83" name="Rak 82"/>
            <p:cNvCxnSpPr/>
            <p:nvPr/>
          </p:nvCxnSpPr>
          <p:spPr>
            <a:xfrm>
              <a:off x="1819821" y="6004481"/>
              <a:ext cx="965888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84" name="Rak 83"/>
            <p:cNvCxnSpPr/>
            <p:nvPr/>
          </p:nvCxnSpPr>
          <p:spPr>
            <a:xfrm>
              <a:off x="1930653" y="5808487"/>
              <a:ext cx="855056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85" name="Rak 84"/>
            <p:cNvCxnSpPr/>
            <p:nvPr/>
          </p:nvCxnSpPr>
          <p:spPr>
            <a:xfrm>
              <a:off x="2059957" y="5612493"/>
              <a:ext cx="725752" cy="0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98" name="Rak 97"/>
            <p:cNvCxnSpPr/>
            <p:nvPr/>
          </p:nvCxnSpPr>
          <p:spPr>
            <a:xfrm>
              <a:off x="3073741" y="6082525"/>
              <a:ext cx="1858299" cy="9236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00" name="Rak 99"/>
            <p:cNvCxnSpPr/>
            <p:nvPr/>
          </p:nvCxnSpPr>
          <p:spPr>
            <a:xfrm>
              <a:off x="5940152" y="6092140"/>
              <a:ext cx="1440160" cy="4618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cxnSp>
          <p:nvCxnSpPr>
            <p:cNvPr id="102" name="Rak 101"/>
            <p:cNvCxnSpPr>
              <a:stCxn id="23" idx="1"/>
            </p:cNvCxnSpPr>
            <p:nvPr/>
          </p:nvCxnSpPr>
          <p:spPr>
            <a:xfrm flipH="1">
              <a:off x="7372323" y="3218153"/>
              <a:ext cx="7989" cy="2878605"/>
            </a:xfrm>
            <a:prstGeom prst="line">
              <a:avLst/>
            </a:prstGeom>
          </p:spPr>
          <p:style>
            <a:lnRef idx="2">
              <a:schemeClr val="dk1"/>
            </a:lnRef>
            <a:fillRef idx="0">
              <a:schemeClr val="dk1"/>
            </a:fillRef>
            <a:effectRef idx="1">
              <a:schemeClr val="dk1"/>
            </a:effectRef>
            <a:fontRef idx="minor">
              <a:schemeClr val="tx1"/>
            </a:fontRef>
          </p:style>
        </p:cxnSp>
        <p:sp>
          <p:nvSpPr>
            <p:cNvPr id="104" name="textruta 103"/>
            <p:cNvSpPr txBox="1"/>
            <p:nvPr/>
          </p:nvSpPr>
          <p:spPr>
            <a:xfrm>
              <a:off x="2529583" y="5040407"/>
              <a:ext cx="80028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dirty="0" smtClean="0"/>
                <a:t>Switch</a:t>
              </a:r>
              <a:endParaRPr lang="sv-SE" dirty="0"/>
            </a:p>
          </p:txBody>
        </p:sp>
        <p:sp>
          <p:nvSpPr>
            <p:cNvPr id="105" name="textruta 104"/>
            <p:cNvSpPr txBox="1"/>
            <p:nvPr/>
          </p:nvSpPr>
          <p:spPr>
            <a:xfrm>
              <a:off x="5035954" y="5559305"/>
              <a:ext cx="8186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dirty="0" smtClean="0"/>
                <a:t>Router</a:t>
              </a:r>
              <a:endParaRPr lang="sv-SE" dirty="0"/>
            </a:p>
          </p:txBody>
        </p:sp>
        <p:sp>
          <p:nvSpPr>
            <p:cNvPr id="106" name="textruta 105"/>
            <p:cNvSpPr txBox="1"/>
            <p:nvPr/>
          </p:nvSpPr>
          <p:spPr>
            <a:xfrm>
              <a:off x="2422833" y="4130002"/>
              <a:ext cx="117211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600" dirty="0" smtClean="0"/>
                <a:t>192.168.1.0</a:t>
              </a:r>
              <a:endParaRPr lang="sv-SE" sz="1600" dirty="0"/>
            </a:p>
          </p:txBody>
        </p:sp>
        <p:sp>
          <p:nvSpPr>
            <p:cNvPr id="107" name="textruta 106"/>
            <p:cNvSpPr txBox="1"/>
            <p:nvPr/>
          </p:nvSpPr>
          <p:spPr>
            <a:xfrm>
              <a:off x="6275624" y="4058073"/>
              <a:ext cx="106792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600" dirty="0" smtClean="0"/>
                <a:t>177.45.0.0</a:t>
              </a:r>
              <a:endParaRPr lang="sv-SE" sz="1600" dirty="0"/>
            </a:p>
          </p:txBody>
        </p:sp>
        <p:sp>
          <p:nvSpPr>
            <p:cNvPr id="108" name="textruta 107"/>
            <p:cNvSpPr txBox="1"/>
            <p:nvPr/>
          </p:nvSpPr>
          <p:spPr>
            <a:xfrm>
              <a:off x="3732928" y="5743971"/>
              <a:ext cx="1172116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600" dirty="0" smtClean="0"/>
                <a:t>192.168.1.1</a:t>
              </a:r>
              <a:endParaRPr lang="sv-SE" sz="1600" dirty="0"/>
            </a:p>
          </p:txBody>
        </p:sp>
        <p:sp>
          <p:nvSpPr>
            <p:cNvPr id="109" name="textruta 108"/>
            <p:cNvSpPr txBox="1"/>
            <p:nvPr/>
          </p:nvSpPr>
          <p:spPr>
            <a:xfrm>
              <a:off x="5950202" y="5743971"/>
              <a:ext cx="1276311" cy="338554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sv-SE" sz="1600" dirty="0" smtClean="0"/>
                <a:t>177.45.23.56</a:t>
              </a:r>
              <a:endParaRPr lang="sv-SE" sz="1600" dirty="0"/>
            </a:p>
          </p:txBody>
        </p:sp>
      </p:grpSp>
      <p:sp>
        <p:nvSpPr>
          <p:cNvPr id="110" name="Rubrik 1"/>
          <p:cNvSpPr txBox="1">
            <a:spLocks/>
          </p:cNvSpPr>
          <p:nvPr/>
        </p:nvSpPr>
        <p:spPr>
          <a:xfrm>
            <a:off x="204186" y="193351"/>
            <a:ext cx="8229600" cy="1143000"/>
          </a:xfrm>
          <a:prstGeom prst="rect">
            <a:avLst/>
          </a:prstGeom>
        </p:spPr>
        <p:txBody>
          <a:bodyPr/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sv-SE" smtClean="0"/>
              <a:t>ROUTING</a:t>
            </a:r>
            <a:endParaRPr lang="sv-SE" dirty="0"/>
          </a:p>
        </p:txBody>
      </p:sp>
      <p:grpSp>
        <p:nvGrpSpPr>
          <p:cNvPr id="111" name="Grupp 110"/>
          <p:cNvGrpSpPr/>
          <p:nvPr/>
        </p:nvGrpSpPr>
        <p:grpSpPr>
          <a:xfrm>
            <a:off x="3307504" y="1559914"/>
            <a:ext cx="720080" cy="576064"/>
            <a:chOff x="755576" y="1052736"/>
            <a:chExt cx="720080" cy="576064"/>
          </a:xfrm>
        </p:grpSpPr>
        <p:sp>
          <p:nvSpPr>
            <p:cNvPr id="112" name="Rektangel 111"/>
            <p:cNvSpPr/>
            <p:nvPr/>
          </p:nvSpPr>
          <p:spPr>
            <a:xfrm>
              <a:off x="899592" y="1052736"/>
              <a:ext cx="432048" cy="43204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113" name="Rektangel 112"/>
            <p:cNvSpPr/>
            <p:nvPr/>
          </p:nvSpPr>
          <p:spPr>
            <a:xfrm>
              <a:off x="755576" y="1484784"/>
              <a:ext cx="720080" cy="14401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</p:grpSp>
      <p:cxnSp>
        <p:nvCxnSpPr>
          <p:cNvPr id="114" name="Rak 113"/>
          <p:cNvCxnSpPr/>
          <p:nvPr/>
        </p:nvCxnSpPr>
        <p:spPr>
          <a:xfrm>
            <a:off x="4027584" y="2055113"/>
            <a:ext cx="2248040" cy="923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16" name="textruta 115"/>
          <p:cNvSpPr txBox="1"/>
          <p:nvPr/>
        </p:nvSpPr>
        <p:spPr>
          <a:xfrm>
            <a:off x="4027584" y="1694151"/>
            <a:ext cx="127631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dirty="0" smtClean="0"/>
              <a:t>177.45.23.58</a:t>
            </a:r>
            <a:endParaRPr lang="sv-SE" sz="1600" dirty="0"/>
          </a:p>
        </p:txBody>
      </p:sp>
      <p:grpSp>
        <p:nvGrpSpPr>
          <p:cNvPr id="70" name="Grupp 69"/>
          <p:cNvGrpSpPr/>
          <p:nvPr/>
        </p:nvGrpSpPr>
        <p:grpSpPr>
          <a:xfrm>
            <a:off x="3334174" y="2273990"/>
            <a:ext cx="720080" cy="576064"/>
            <a:chOff x="755576" y="1052736"/>
            <a:chExt cx="720080" cy="576064"/>
          </a:xfrm>
        </p:grpSpPr>
        <p:sp>
          <p:nvSpPr>
            <p:cNvPr id="73" name="Rektangel 72"/>
            <p:cNvSpPr/>
            <p:nvPr/>
          </p:nvSpPr>
          <p:spPr>
            <a:xfrm>
              <a:off x="899592" y="1052736"/>
              <a:ext cx="432048" cy="43204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75" name="Rektangel 74"/>
            <p:cNvSpPr/>
            <p:nvPr/>
          </p:nvSpPr>
          <p:spPr>
            <a:xfrm>
              <a:off x="755576" y="1484784"/>
              <a:ext cx="720080" cy="14401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</p:grpSp>
      <p:grpSp>
        <p:nvGrpSpPr>
          <p:cNvPr id="78" name="Grupp 77"/>
          <p:cNvGrpSpPr/>
          <p:nvPr/>
        </p:nvGrpSpPr>
        <p:grpSpPr>
          <a:xfrm>
            <a:off x="3945659" y="3067249"/>
            <a:ext cx="720080" cy="576064"/>
            <a:chOff x="755576" y="1052736"/>
            <a:chExt cx="720080" cy="576064"/>
          </a:xfrm>
        </p:grpSpPr>
        <p:sp>
          <p:nvSpPr>
            <p:cNvPr id="86" name="Rektangel 85"/>
            <p:cNvSpPr/>
            <p:nvPr/>
          </p:nvSpPr>
          <p:spPr>
            <a:xfrm>
              <a:off x="899592" y="1052736"/>
              <a:ext cx="432048" cy="432048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  <p:sp>
          <p:nvSpPr>
            <p:cNvPr id="87" name="Rektangel 86"/>
            <p:cNvSpPr/>
            <p:nvPr/>
          </p:nvSpPr>
          <p:spPr>
            <a:xfrm>
              <a:off x="755576" y="1484784"/>
              <a:ext cx="720080" cy="144016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sv-SE"/>
            </a:p>
          </p:txBody>
        </p:sp>
      </p:grpSp>
      <p:cxnSp>
        <p:nvCxnSpPr>
          <p:cNvPr id="88" name="Rak 87"/>
          <p:cNvCxnSpPr/>
          <p:nvPr/>
        </p:nvCxnSpPr>
        <p:spPr>
          <a:xfrm flipV="1">
            <a:off x="4062243" y="2508618"/>
            <a:ext cx="2248040" cy="256402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9" name="Rak 88"/>
          <p:cNvCxnSpPr/>
          <p:nvPr/>
        </p:nvCxnSpPr>
        <p:spPr>
          <a:xfrm flipV="1">
            <a:off x="4685810" y="2940666"/>
            <a:ext cx="1974422" cy="630639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90" name="textruta 89"/>
          <p:cNvSpPr txBox="1"/>
          <p:nvPr/>
        </p:nvSpPr>
        <p:spPr>
          <a:xfrm rot="21155236">
            <a:off x="4135585" y="2345549"/>
            <a:ext cx="127631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dirty="0" smtClean="0"/>
              <a:t>177.45.23.59</a:t>
            </a:r>
            <a:endParaRPr lang="sv-SE" sz="1600" dirty="0"/>
          </a:p>
        </p:txBody>
      </p:sp>
      <p:sp>
        <p:nvSpPr>
          <p:cNvPr id="91" name="textruta 90"/>
          <p:cNvSpPr txBox="1"/>
          <p:nvPr/>
        </p:nvSpPr>
        <p:spPr>
          <a:xfrm rot="20570096">
            <a:off x="4687272" y="3030060"/>
            <a:ext cx="127631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1600" dirty="0" smtClean="0"/>
              <a:t>177.45.23.60</a:t>
            </a:r>
            <a:endParaRPr lang="sv-SE" sz="1600" dirty="0"/>
          </a:p>
        </p:txBody>
      </p:sp>
      <p:sp>
        <p:nvSpPr>
          <p:cNvPr id="92" name="textruta 91"/>
          <p:cNvSpPr txBox="1"/>
          <p:nvPr/>
        </p:nvSpPr>
        <p:spPr>
          <a:xfrm>
            <a:off x="3874880" y="6394330"/>
            <a:ext cx="31770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NAT, </a:t>
            </a:r>
            <a:r>
              <a:rPr lang="sv-SE" dirty="0" err="1" smtClean="0"/>
              <a:t>Network</a:t>
            </a:r>
            <a:r>
              <a:rPr lang="sv-SE" dirty="0" smtClean="0"/>
              <a:t> adress </a:t>
            </a:r>
            <a:r>
              <a:rPr lang="sv-SE" dirty="0" err="1" smtClean="0"/>
              <a:t>translation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141974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1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7" dur="2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0" y="188640"/>
            <a:ext cx="9144000" cy="1470025"/>
          </a:xfrm>
        </p:spPr>
        <p:txBody>
          <a:bodyPr>
            <a:normAutofit/>
          </a:bodyPr>
          <a:lstStyle/>
          <a:p>
            <a:r>
              <a:rPr lang="sv-SE" sz="7200" b="1" dirty="0" smtClean="0"/>
              <a:t>192.168.1.110</a:t>
            </a:r>
            <a:endParaRPr lang="sv-SE" sz="7200" b="1" dirty="0"/>
          </a:p>
        </p:txBody>
      </p:sp>
      <p:sp>
        <p:nvSpPr>
          <p:cNvPr id="4" name="textruta 3"/>
          <p:cNvSpPr txBox="1"/>
          <p:nvPr/>
        </p:nvSpPr>
        <p:spPr>
          <a:xfrm>
            <a:off x="-19799" y="3861048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7200" b="1" dirty="0" smtClean="0">
                <a:latin typeface="+mj-lt"/>
                <a:ea typeface="+mj-ea"/>
                <a:cs typeface="+mj-cs"/>
              </a:rPr>
              <a:t>255.255.255.0</a:t>
            </a:r>
            <a:endParaRPr lang="sv-SE" sz="7200" b="1" dirty="0">
              <a:latin typeface="+mj-lt"/>
              <a:ea typeface="+mj-ea"/>
              <a:cs typeface="+mj-cs"/>
            </a:endParaRPr>
          </a:p>
        </p:txBody>
      </p:sp>
      <p:sp>
        <p:nvSpPr>
          <p:cNvPr id="5" name="textruta 4"/>
          <p:cNvSpPr txBox="1"/>
          <p:nvPr/>
        </p:nvSpPr>
        <p:spPr>
          <a:xfrm>
            <a:off x="1979712" y="1569858"/>
            <a:ext cx="5851538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sv-SE" dirty="0" smtClean="0"/>
              <a:t>Enhetens LOGISKA adress på nätverket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sv-SE" dirty="0" smtClean="0"/>
              <a:t>Dynamisk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sv-SE" dirty="0" smtClean="0"/>
              <a:t>Konfigureras antingen manuellt eller från en DHCP-server</a:t>
            </a:r>
            <a:endParaRPr lang="sv-SE" dirty="0"/>
          </a:p>
        </p:txBody>
      </p:sp>
      <p:sp>
        <p:nvSpPr>
          <p:cNvPr id="6" name="textruta 5"/>
          <p:cNvSpPr txBox="1"/>
          <p:nvPr/>
        </p:nvSpPr>
        <p:spPr>
          <a:xfrm>
            <a:off x="3707904" y="3501008"/>
            <a:ext cx="128304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400" dirty="0" smtClean="0"/>
              <a:t>Nätmask</a:t>
            </a:r>
            <a:endParaRPr lang="sv-SE" sz="2400" dirty="0"/>
          </a:p>
        </p:txBody>
      </p:sp>
      <p:sp>
        <p:nvSpPr>
          <p:cNvPr id="7" name="textruta 6"/>
          <p:cNvSpPr txBox="1"/>
          <p:nvPr/>
        </p:nvSpPr>
        <p:spPr>
          <a:xfrm>
            <a:off x="178705" y="5589240"/>
            <a:ext cx="8755025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IP-adressen är meningslös utan en nätmask och nätmasken är meningslös utan en IP-adress</a:t>
            </a:r>
          </a:p>
          <a:p>
            <a:r>
              <a:rPr lang="sv-SE" dirty="0" smtClean="0"/>
              <a:t>Vi återkommer till nätmasken längre fram.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04803055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ktangel 1"/>
          <p:cNvSpPr/>
          <p:nvPr/>
        </p:nvSpPr>
        <p:spPr>
          <a:xfrm>
            <a:off x="323528" y="1052736"/>
            <a:ext cx="828092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sv-SE" dirty="0"/>
              <a:t>IPv6 utvecklades på grund av att antalet möjliga adresser i IPv4 inte är tillräckligt. IPv4 har med sin 32-bitars adresslängd drygt 4 miljarder möjliga adresser. Detta räcker inte till en adress till varje invånare på jorden och utrustning som kan önskas kopplas in på Internet. </a:t>
            </a:r>
            <a:endParaRPr lang="sv-SE" dirty="0" smtClean="0"/>
          </a:p>
          <a:p>
            <a:r>
              <a:rPr lang="sv-SE" dirty="0" smtClean="0"/>
              <a:t>IPv6 </a:t>
            </a:r>
            <a:r>
              <a:rPr lang="sv-SE" dirty="0"/>
              <a:t>löser detta genom att använda 128 bitar långa adresser istället. Detta ger en teoretisk möjlighet för 3,4·10</a:t>
            </a:r>
            <a:r>
              <a:rPr lang="sv-SE" baseline="30000" dirty="0"/>
              <a:t>38</a:t>
            </a:r>
            <a:r>
              <a:rPr lang="sv-SE" dirty="0"/>
              <a:t> adresser. För att göra det mer överskådligt, 6,7·10</a:t>
            </a:r>
            <a:r>
              <a:rPr lang="sv-SE" baseline="30000" dirty="0"/>
              <a:t>17</a:t>
            </a:r>
            <a:r>
              <a:rPr lang="sv-SE" dirty="0"/>
              <a:t> adresser per kvadratmillimeter på jordens yta eller sammanlagt exakt: </a:t>
            </a:r>
            <a:endParaRPr lang="sv-SE" dirty="0" smtClean="0"/>
          </a:p>
          <a:p>
            <a:r>
              <a:rPr lang="sv-SE" dirty="0" smtClean="0"/>
              <a:t>340 </a:t>
            </a:r>
            <a:r>
              <a:rPr lang="sv-SE" dirty="0"/>
              <a:t>282 366 920 938 463 463 374 607 431 768 211 456 adresser </a:t>
            </a:r>
            <a:endParaRPr lang="sv-SE" dirty="0" smtClean="0"/>
          </a:p>
          <a:p>
            <a:r>
              <a:rPr lang="sv-SE" dirty="0" smtClean="0"/>
              <a:t>(</a:t>
            </a:r>
            <a:r>
              <a:rPr lang="sv-SE" dirty="0"/>
              <a:t>nästan 340,3 </a:t>
            </a:r>
            <a:r>
              <a:rPr lang="sv-SE" dirty="0" err="1"/>
              <a:t>sextiljoner</a:t>
            </a:r>
            <a:r>
              <a:rPr lang="sv-SE" dirty="0" smtClean="0"/>
              <a:t>).</a:t>
            </a:r>
          </a:p>
          <a:p>
            <a:endParaRPr lang="sv-SE" dirty="0"/>
          </a:p>
          <a:p>
            <a:r>
              <a:rPr lang="sv-SE" dirty="0"/>
              <a:t>I dagsläget används IPv6 i vissa mobila och privata nätverk. Man tror att IPv4 kommer att stödjas fram till åtminstone 2025, för att de flesta buggar och systemfel i IPv6 ska hittas och åtgärdas.</a:t>
            </a:r>
          </a:p>
        </p:txBody>
      </p:sp>
      <p:sp>
        <p:nvSpPr>
          <p:cNvPr id="3" name="textruta 2"/>
          <p:cNvSpPr txBox="1"/>
          <p:nvPr/>
        </p:nvSpPr>
        <p:spPr>
          <a:xfrm>
            <a:off x="4124602" y="404664"/>
            <a:ext cx="89479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3200" dirty="0" smtClean="0"/>
              <a:t>IPv6</a:t>
            </a:r>
            <a:endParaRPr lang="sv-SE" sz="3200" dirty="0"/>
          </a:p>
        </p:txBody>
      </p:sp>
    </p:spTree>
    <p:extLst>
      <p:ext uri="{BB962C8B-B14F-4D97-AF65-F5344CB8AC3E}">
        <p14:creationId xmlns:p14="http://schemas.microsoft.com/office/powerpoint/2010/main" val="26918012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ruta 1"/>
          <p:cNvSpPr txBox="1"/>
          <p:nvPr/>
        </p:nvSpPr>
        <p:spPr>
          <a:xfrm>
            <a:off x="0" y="675183"/>
            <a:ext cx="9144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3600" b="1" dirty="0" smtClean="0"/>
              <a:t>ARP-protokollet</a:t>
            </a:r>
            <a:endParaRPr lang="sv-SE" sz="3600" b="1" dirty="0"/>
          </a:p>
        </p:txBody>
      </p:sp>
      <p:sp>
        <p:nvSpPr>
          <p:cNvPr id="3" name="textruta 2"/>
          <p:cNvSpPr txBox="1"/>
          <p:nvPr/>
        </p:nvSpPr>
        <p:spPr>
          <a:xfrm>
            <a:off x="1105747" y="1700808"/>
            <a:ext cx="691276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b="1" dirty="0"/>
              <a:t>ARP</a:t>
            </a:r>
            <a:r>
              <a:rPr lang="sv-SE" dirty="0"/>
              <a:t>, </a:t>
            </a:r>
            <a:r>
              <a:rPr lang="sv-SE" i="1" dirty="0" err="1"/>
              <a:t>Address</a:t>
            </a:r>
            <a:r>
              <a:rPr lang="sv-SE" i="1" dirty="0"/>
              <a:t> Resolution </a:t>
            </a:r>
            <a:r>
              <a:rPr lang="sv-SE" i="1" dirty="0" err="1"/>
              <a:t>Protocol</a:t>
            </a:r>
            <a:r>
              <a:rPr lang="sv-SE" dirty="0"/>
              <a:t>, är ett kommunikationsprotokoll som används för att koppla samman en IP-adress med en MAC-adress. ARP brukar anses som ett nätverksprotokoll, och är förbindelsen mellan nätverk- och länklagret i OSI-modellen.</a:t>
            </a:r>
          </a:p>
        </p:txBody>
      </p:sp>
      <p:sp>
        <p:nvSpPr>
          <p:cNvPr id="4" name="textruta 3"/>
          <p:cNvSpPr txBox="1"/>
          <p:nvPr/>
        </p:nvSpPr>
        <p:spPr>
          <a:xfrm>
            <a:off x="1187624" y="3284984"/>
            <a:ext cx="6768752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Ett nätverkskort, exempelvis för </a:t>
            </a:r>
            <a:r>
              <a:rPr lang="sv-SE" dirty="0" smtClean="0"/>
              <a:t>Ethernet, </a:t>
            </a:r>
            <a:r>
              <a:rPr lang="sv-SE" dirty="0"/>
              <a:t>är en nivå 2-utrustning som kan skicka ramar (</a:t>
            </a:r>
            <a:r>
              <a:rPr lang="sv-SE" dirty="0" err="1"/>
              <a:t>frames</a:t>
            </a:r>
            <a:r>
              <a:rPr lang="sv-SE" dirty="0"/>
              <a:t>) från en nod till en annan. Alla noder är adresserbara genom sina MAC-adresser. Den fysiska signaleringen från nod till nod utgår alltså från dessa MAC-adresser, medan applikationerna som kommunicerar använder sig av IP-adresser. För att detta skall ske måste alltså en nod associera mottagarens IP-adress med mottagarens MAC-adress.</a:t>
            </a:r>
          </a:p>
        </p:txBody>
      </p:sp>
    </p:spTree>
    <p:extLst>
      <p:ext uri="{BB962C8B-B14F-4D97-AF65-F5344CB8AC3E}">
        <p14:creationId xmlns:p14="http://schemas.microsoft.com/office/powerpoint/2010/main" val="325076401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ruta 1"/>
          <p:cNvSpPr txBox="1"/>
          <p:nvPr/>
        </p:nvSpPr>
        <p:spPr>
          <a:xfrm>
            <a:off x="467544" y="535111"/>
            <a:ext cx="7632848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En ARP-förfrågan (ARP-</a:t>
            </a:r>
            <a:r>
              <a:rPr lang="sv-SE" dirty="0" err="1"/>
              <a:t>request</a:t>
            </a:r>
            <a:r>
              <a:rPr lang="sv-SE" dirty="0"/>
              <a:t>) frågar i princip "Vem har IP-adress </a:t>
            </a:r>
            <a:r>
              <a:rPr lang="sv-SE" dirty="0" err="1"/>
              <a:t>x.x.x.x</a:t>
            </a:r>
            <a:r>
              <a:rPr lang="sv-SE" dirty="0"/>
              <a:t>" och är en nivå-2 broadcast med den egna nodens MAC-adress som avsändaradress. Noden med IP-adress </a:t>
            </a:r>
            <a:r>
              <a:rPr lang="sv-SE" dirty="0" err="1"/>
              <a:t>x.x.x.x</a:t>
            </a:r>
            <a:r>
              <a:rPr lang="sv-SE" dirty="0"/>
              <a:t> svarar med en </a:t>
            </a:r>
            <a:r>
              <a:rPr lang="sv-SE" dirty="0" err="1"/>
              <a:t>unicast</a:t>
            </a:r>
            <a:r>
              <a:rPr lang="sv-SE" dirty="0"/>
              <a:t> tillbaka.</a:t>
            </a:r>
          </a:p>
          <a:p>
            <a:r>
              <a:rPr lang="sv-SE" dirty="0"/>
              <a:t>ARP-trafik loggad med </a:t>
            </a:r>
            <a:r>
              <a:rPr lang="sv-SE" dirty="0" err="1"/>
              <a:t>tcpdump</a:t>
            </a:r>
            <a:r>
              <a:rPr lang="sv-SE" dirty="0"/>
              <a:t> kan se ut så här:</a:t>
            </a:r>
          </a:p>
          <a:p>
            <a:endParaRPr lang="sv-SE" dirty="0"/>
          </a:p>
        </p:txBody>
      </p:sp>
      <p:sp>
        <p:nvSpPr>
          <p:cNvPr id="3" name="textruta 2"/>
          <p:cNvSpPr txBox="1"/>
          <p:nvPr/>
        </p:nvSpPr>
        <p:spPr>
          <a:xfrm>
            <a:off x="467544" y="2061114"/>
            <a:ext cx="8352928" cy="156966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sv-SE" sz="1200" dirty="0"/>
              <a:t>[</a:t>
            </a:r>
            <a:r>
              <a:rPr lang="sv-SE" sz="1200" dirty="0" err="1"/>
              <a:t>root@teacher</a:t>
            </a:r>
            <a:r>
              <a:rPr lang="sv-SE" sz="1200" dirty="0"/>
              <a:t> ~]# </a:t>
            </a:r>
            <a:r>
              <a:rPr lang="sv-SE" sz="1200" dirty="0" err="1"/>
              <a:t>tcpdump</a:t>
            </a:r>
            <a:r>
              <a:rPr lang="sv-SE" sz="1200" dirty="0"/>
              <a:t> -</a:t>
            </a:r>
            <a:r>
              <a:rPr lang="sv-SE" sz="1200" dirty="0" err="1"/>
              <a:t>ennqti</a:t>
            </a:r>
            <a:r>
              <a:rPr lang="sv-SE" sz="1200" dirty="0"/>
              <a:t> eth0 \( </a:t>
            </a:r>
            <a:r>
              <a:rPr lang="sv-SE" sz="1200" dirty="0" err="1"/>
              <a:t>arp</a:t>
            </a:r>
            <a:r>
              <a:rPr lang="sv-SE" sz="1200" dirty="0"/>
              <a:t> or </a:t>
            </a:r>
            <a:r>
              <a:rPr lang="sv-SE" sz="1200" dirty="0" err="1"/>
              <a:t>icmp</a:t>
            </a:r>
            <a:r>
              <a:rPr lang="sv-SE" sz="1200" dirty="0"/>
              <a:t> \)</a:t>
            </a:r>
          </a:p>
          <a:p>
            <a:r>
              <a:rPr lang="sv-SE" sz="1200" dirty="0" err="1"/>
              <a:t>tcpdump</a:t>
            </a:r>
            <a:r>
              <a:rPr lang="sv-SE" sz="1200" dirty="0"/>
              <a:t>: </a:t>
            </a:r>
            <a:r>
              <a:rPr lang="sv-SE" sz="1200" dirty="0" err="1"/>
              <a:t>verbose</a:t>
            </a:r>
            <a:r>
              <a:rPr lang="sv-SE" sz="1200" dirty="0"/>
              <a:t> output </a:t>
            </a:r>
            <a:r>
              <a:rPr lang="sv-SE" sz="1200" dirty="0" err="1"/>
              <a:t>suppressed</a:t>
            </a:r>
            <a:r>
              <a:rPr lang="sv-SE" sz="1200" dirty="0"/>
              <a:t>, </a:t>
            </a:r>
            <a:r>
              <a:rPr lang="sv-SE" sz="1200" dirty="0" err="1"/>
              <a:t>use</a:t>
            </a:r>
            <a:r>
              <a:rPr lang="sv-SE" sz="1200" dirty="0"/>
              <a:t> -v or -</a:t>
            </a:r>
            <a:r>
              <a:rPr lang="sv-SE" sz="1200" dirty="0" err="1"/>
              <a:t>vv</a:t>
            </a:r>
            <a:r>
              <a:rPr lang="sv-SE" sz="1200" dirty="0"/>
              <a:t> for full </a:t>
            </a:r>
            <a:r>
              <a:rPr lang="sv-SE" sz="1200" dirty="0" err="1"/>
              <a:t>protocol</a:t>
            </a:r>
            <a:r>
              <a:rPr lang="sv-SE" sz="1200" dirty="0"/>
              <a:t> </a:t>
            </a:r>
            <a:r>
              <a:rPr lang="sv-SE" sz="1200" dirty="0" err="1"/>
              <a:t>decode</a:t>
            </a:r>
            <a:endParaRPr lang="sv-SE" sz="1200" dirty="0"/>
          </a:p>
          <a:p>
            <a:r>
              <a:rPr lang="sv-SE" sz="1200" dirty="0" err="1"/>
              <a:t>listening</a:t>
            </a:r>
            <a:r>
              <a:rPr lang="sv-SE" sz="1200" dirty="0"/>
              <a:t> on eth0, </a:t>
            </a:r>
            <a:r>
              <a:rPr lang="sv-SE" sz="1200" dirty="0" err="1"/>
              <a:t>link-type</a:t>
            </a:r>
            <a:r>
              <a:rPr lang="sv-SE" sz="1200" dirty="0"/>
              <a:t> EN10MB (Ethernet), </a:t>
            </a:r>
            <a:r>
              <a:rPr lang="sv-SE" sz="1200" dirty="0" err="1"/>
              <a:t>capture</a:t>
            </a:r>
            <a:r>
              <a:rPr lang="sv-SE" sz="1200" dirty="0"/>
              <a:t> </a:t>
            </a:r>
            <a:r>
              <a:rPr lang="sv-SE" sz="1200" dirty="0" err="1"/>
              <a:t>size</a:t>
            </a:r>
            <a:r>
              <a:rPr lang="sv-SE" sz="1200" dirty="0"/>
              <a:t> 96 bytes</a:t>
            </a:r>
          </a:p>
          <a:p>
            <a:r>
              <a:rPr lang="sv-SE" sz="1200" dirty="0"/>
              <a:t>00:19:5b:4c:2c:5A &gt; </a:t>
            </a:r>
            <a:r>
              <a:rPr lang="sv-SE" sz="1200" dirty="0" err="1"/>
              <a:t>ff:ff:ff:ff:ff:ff</a:t>
            </a:r>
            <a:r>
              <a:rPr lang="sv-SE" sz="1200" dirty="0"/>
              <a:t>, ARP, </a:t>
            </a:r>
            <a:r>
              <a:rPr lang="sv-SE" sz="1200" dirty="0" err="1"/>
              <a:t>length</a:t>
            </a:r>
            <a:r>
              <a:rPr lang="sv-SE" sz="1200" dirty="0"/>
              <a:t> 60: </a:t>
            </a:r>
            <a:r>
              <a:rPr lang="sv-SE" sz="1200" dirty="0" err="1"/>
              <a:t>arp</a:t>
            </a:r>
            <a:r>
              <a:rPr lang="sv-SE" sz="1200" dirty="0"/>
              <a:t> </a:t>
            </a:r>
            <a:r>
              <a:rPr lang="sv-SE" sz="1200" dirty="0" err="1"/>
              <a:t>who</a:t>
            </a:r>
            <a:r>
              <a:rPr lang="sv-SE" sz="1200" dirty="0"/>
              <a:t>-has 192.168.10.179 (</a:t>
            </a:r>
            <a:r>
              <a:rPr lang="sv-SE" sz="1200" dirty="0" err="1"/>
              <a:t>ff:ff:ff:ff:ff:ff</a:t>
            </a:r>
            <a:r>
              <a:rPr lang="sv-SE" sz="1200" dirty="0"/>
              <a:t>) </a:t>
            </a:r>
            <a:r>
              <a:rPr lang="sv-SE" sz="1200" dirty="0" err="1"/>
              <a:t>tell</a:t>
            </a:r>
            <a:r>
              <a:rPr lang="sv-SE" sz="1200" dirty="0"/>
              <a:t> 192.168.10.1</a:t>
            </a:r>
          </a:p>
          <a:p>
            <a:r>
              <a:rPr lang="sv-SE" sz="1200" dirty="0"/>
              <a:t>00:14:22:52:6b:03 &gt; 00:19:5b:4c:2c:5A, ARP, </a:t>
            </a:r>
            <a:r>
              <a:rPr lang="sv-SE" sz="1200" dirty="0" err="1"/>
              <a:t>length</a:t>
            </a:r>
            <a:r>
              <a:rPr lang="sv-SE" sz="1200" dirty="0"/>
              <a:t> 42: </a:t>
            </a:r>
            <a:r>
              <a:rPr lang="sv-SE" sz="1200" dirty="0" err="1"/>
              <a:t>arp</a:t>
            </a:r>
            <a:r>
              <a:rPr lang="sv-SE" sz="1200" dirty="0"/>
              <a:t> </a:t>
            </a:r>
            <a:r>
              <a:rPr lang="sv-SE" sz="1200" dirty="0" err="1"/>
              <a:t>reply</a:t>
            </a:r>
            <a:r>
              <a:rPr lang="sv-SE" sz="1200" dirty="0"/>
              <a:t> 192.168.10.179 is-at 00:14:22:52:6b:03</a:t>
            </a:r>
          </a:p>
          <a:p>
            <a:r>
              <a:rPr lang="sv-SE" sz="1200" dirty="0"/>
              <a:t>00:14:22:52:6b:03 &gt; </a:t>
            </a:r>
            <a:r>
              <a:rPr lang="sv-SE" sz="1200" dirty="0" err="1"/>
              <a:t>ff:ff:ff:ff:ff:ff</a:t>
            </a:r>
            <a:r>
              <a:rPr lang="sv-SE" sz="1200" dirty="0"/>
              <a:t>, ARP, </a:t>
            </a:r>
            <a:r>
              <a:rPr lang="sv-SE" sz="1200" dirty="0" err="1"/>
              <a:t>length</a:t>
            </a:r>
            <a:r>
              <a:rPr lang="sv-SE" sz="1200" dirty="0"/>
              <a:t> 42: </a:t>
            </a:r>
            <a:r>
              <a:rPr lang="sv-SE" sz="1200" dirty="0" err="1"/>
              <a:t>arp</a:t>
            </a:r>
            <a:r>
              <a:rPr lang="sv-SE" sz="1200" dirty="0"/>
              <a:t> </a:t>
            </a:r>
            <a:r>
              <a:rPr lang="sv-SE" sz="1200" dirty="0" err="1"/>
              <a:t>who</a:t>
            </a:r>
            <a:r>
              <a:rPr lang="sv-SE" sz="1200" dirty="0"/>
              <a:t>-has 192.168.10.31 </a:t>
            </a:r>
            <a:r>
              <a:rPr lang="sv-SE" sz="1200" dirty="0" err="1"/>
              <a:t>tell</a:t>
            </a:r>
            <a:r>
              <a:rPr lang="sv-SE" sz="1200" dirty="0"/>
              <a:t> 192.168.10.179</a:t>
            </a:r>
          </a:p>
          <a:p>
            <a:r>
              <a:rPr lang="sv-SE" sz="1200" dirty="0"/>
              <a:t>00:40:8c:55:70:9c &gt; 00:14:22:52:6b:03, ARP, </a:t>
            </a:r>
            <a:r>
              <a:rPr lang="sv-SE" sz="1200" dirty="0" err="1"/>
              <a:t>length</a:t>
            </a:r>
            <a:r>
              <a:rPr lang="sv-SE" sz="1200" dirty="0"/>
              <a:t> 60: </a:t>
            </a:r>
            <a:r>
              <a:rPr lang="sv-SE" sz="1200" dirty="0" err="1"/>
              <a:t>arp</a:t>
            </a:r>
            <a:r>
              <a:rPr lang="sv-SE" sz="1200" dirty="0"/>
              <a:t> </a:t>
            </a:r>
            <a:r>
              <a:rPr lang="sv-SE" sz="1200" dirty="0" err="1"/>
              <a:t>reply</a:t>
            </a:r>
            <a:r>
              <a:rPr lang="sv-SE" sz="1200" dirty="0"/>
              <a:t> 192.168.10.31 is-at </a:t>
            </a:r>
            <a:r>
              <a:rPr lang="sv-SE" sz="1200" dirty="0" smtClean="0"/>
              <a:t>00:40:8c:55:70:9c</a:t>
            </a:r>
          </a:p>
          <a:p>
            <a:endParaRPr lang="sv-SE" sz="1200" dirty="0"/>
          </a:p>
        </p:txBody>
      </p:sp>
      <p:sp>
        <p:nvSpPr>
          <p:cNvPr id="4" name="textruta 3"/>
          <p:cNvSpPr txBox="1"/>
          <p:nvPr/>
        </p:nvSpPr>
        <p:spPr>
          <a:xfrm>
            <a:off x="467544" y="3789040"/>
            <a:ext cx="8496944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Först kommer det en fråga ("</a:t>
            </a:r>
            <a:r>
              <a:rPr lang="sv-SE" dirty="0" err="1"/>
              <a:t>who</a:t>
            </a:r>
            <a:r>
              <a:rPr lang="sv-SE" dirty="0"/>
              <a:t>-has") från värden med </a:t>
            </a:r>
            <a:r>
              <a:rPr lang="sv-SE" dirty="0" err="1"/>
              <a:t>ip-adress</a:t>
            </a:r>
            <a:r>
              <a:rPr lang="sv-SE" dirty="0"/>
              <a:t> 192.168.10.1 som skickats till </a:t>
            </a:r>
            <a:r>
              <a:rPr lang="sv-SE" dirty="0" err="1"/>
              <a:t>broadcastadressen</a:t>
            </a:r>
            <a:r>
              <a:rPr lang="sv-SE" dirty="0"/>
              <a:t> </a:t>
            </a:r>
            <a:r>
              <a:rPr lang="sv-SE" dirty="0" err="1"/>
              <a:t>ff:ff:ff:ff:ff:ff</a:t>
            </a:r>
            <a:r>
              <a:rPr lang="sv-SE" dirty="0"/>
              <a:t>. Den kommer att uppfattas av alla noder inom </a:t>
            </a:r>
            <a:r>
              <a:rPr lang="sv-SE" dirty="0" err="1"/>
              <a:t>broadcastdomänen</a:t>
            </a:r>
            <a:r>
              <a:rPr lang="sv-SE" dirty="0"/>
              <a:t>. Den dator på vilken loggningen sker är efterfrågad och svarar därför (</a:t>
            </a:r>
            <a:r>
              <a:rPr lang="sv-SE" dirty="0" err="1"/>
              <a:t>reply</a:t>
            </a:r>
            <a:r>
              <a:rPr lang="sv-SE" dirty="0"/>
              <a:t>). Alla andra datorer ignorerar denna förfrågan.</a:t>
            </a:r>
          </a:p>
          <a:p>
            <a:r>
              <a:rPr lang="sv-SE" dirty="0"/>
              <a:t>Andra exemplet är hur den loggande datorn skickar en fråga efter MAC-adressen som motsvarar </a:t>
            </a:r>
            <a:r>
              <a:rPr lang="sv-SE" dirty="0" err="1"/>
              <a:t>ip</a:t>
            </a:r>
            <a:r>
              <a:rPr lang="sv-SE" dirty="0"/>
              <a:t> 192.168.10.31 och får svar från noden med MAC-adress 00:40:8c:55:70:9c.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2005370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ruta 1"/>
          <p:cNvSpPr txBox="1"/>
          <p:nvPr/>
        </p:nvSpPr>
        <p:spPr>
          <a:xfrm>
            <a:off x="395536" y="764704"/>
            <a:ext cx="799288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/>
              <a:t>För att slippa göra en ARP-förfrågan för varje paket som ska skickas </a:t>
            </a:r>
            <a:r>
              <a:rPr lang="sv-SE" dirty="0" err="1"/>
              <a:t>cachar</a:t>
            </a:r>
            <a:r>
              <a:rPr lang="sv-SE" dirty="0"/>
              <a:t> operativsystemet resultatet i en tabell. På många operativsystem finns kommandot </a:t>
            </a:r>
            <a:r>
              <a:rPr lang="sv-SE" i="1" dirty="0" err="1"/>
              <a:t>arp</a:t>
            </a:r>
            <a:r>
              <a:rPr lang="sv-SE" dirty="0"/>
              <a:t> för att visa och manipulera </a:t>
            </a:r>
            <a:r>
              <a:rPr lang="sv-SE" dirty="0" err="1"/>
              <a:t>arp-cachen</a:t>
            </a:r>
            <a:r>
              <a:rPr lang="sv-SE" dirty="0"/>
              <a:t>. </a:t>
            </a:r>
            <a:endParaRPr lang="sv-SE" dirty="0" smtClean="0"/>
          </a:p>
          <a:p>
            <a:r>
              <a:rPr lang="sv-SE" dirty="0" smtClean="0"/>
              <a:t>Exempelvis </a:t>
            </a:r>
            <a:r>
              <a:rPr lang="sv-SE" dirty="0"/>
              <a:t>listar </a:t>
            </a:r>
            <a:r>
              <a:rPr lang="sv-SE" i="1" dirty="0" err="1"/>
              <a:t>arp</a:t>
            </a:r>
            <a:r>
              <a:rPr lang="sv-SE" i="1" dirty="0"/>
              <a:t> -a</a:t>
            </a:r>
            <a:r>
              <a:rPr lang="sv-SE" dirty="0"/>
              <a:t> </a:t>
            </a:r>
            <a:r>
              <a:rPr lang="sv-SE" dirty="0" err="1"/>
              <a:t>cachen</a:t>
            </a:r>
            <a:r>
              <a:rPr lang="sv-SE" dirty="0"/>
              <a:t> och </a:t>
            </a:r>
            <a:r>
              <a:rPr lang="sv-SE" i="1" dirty="0" err="1"/>
              <a:t>arp</a:t>
            </a:r>
            <a:r>
              <a:rPr lang="sv-SE" i="1" dirty="0"/>
              <a:t> </a:t>
            </a:r>
            <a:r>
              <a:rPr lang="sv-SE" i="1" dirty="0" smtClean="0"/>
              <a:t>–d </a:t>
            </a:r>
            <a:r>
              <a:rPr lang="sv-SE" dirty="0" smtClean="0"/>
              <a:t>raderar </a:t>
            </a:r>
            <a:r>
              <a:rPr lang="sv-SE" dirty="0" err="1"/>
              <a:t>cachen</a:t>
            </a:r>
            <a:r>
              <a:rPr lang="sv-SE" dirty="0"/>
              <a:t>.</a:t>
            </a:r>
          </a:p>
        </p:txBody>
      </p:sp>
      <p:sp>
        <p:nvSpPr>
          <p:cNvPr id="3" name="textruta 2"/>
          <p:cNvSpPr txBox="1"/>
          <p:nvPr/>
        </p:nvSpPr>
        <p:spPr>
          <a:xfrm>
            <a:off x="467544" y="2636912"/>
            <a:ext cx="7272808" cy="954107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en-US" sz="1400" dirty="0"/>
              <a:t>[</a:t>
            </a:r>
            <a:r>
              <a:rPr lang="en-US" sz="1400" dirty="0" err="1"/>
              <a:t>root@teacher</a:t>
            </a:r>
            <a:r>
              <a:rPr lang="en-US" sz="1400" dirty="0"/>
              <a:t> ~]# </a:t>
            </a:r>
            <a:r>
              <a:rPr lang="en-US" sz="1400" dirty="0" err="1"/>
              <a:t>arp</a:t>
            </a:r>
            <a:r>
              <a:rPr lang="en-US" sz="1400" dirty="0"/>
              <a:t> -a </a:t>
            </a:r>
            <a:endParaRPr lang="en-US" sz="1400" dirty="0" smtClean="0"/>
          </a:p>
          <a:p>
            <a:r>
              <a:rPr lang="en-US" sz="1400" dirty="0" err="1" smtClean="0"/>
              <a:t>gw</a:t>
            </a:r>
            <a:r>
              <a:rPr lang="en-US" sz="1400" dirty="0" smtClean="0"/>
              <a:t> (</a:t>
            </a:r>
            <a:r>
              <a:rPr lang="en-US" sz="1400" dirty="0"/>
              <a:t>192.168.10.1) </a:t>
            </a:r>
            <a:r>
              <a:rPr lang="en-US" sz="1400" dirty="0" smtClean="0"/>
              <a:t>at </a:t>
            </a:r>
            <a:r>
              <a:rPr lang="en-US" sz="1400" dirty="0"/>
              <a:t>00:19:5B:4C:2C:5A [ether] on eth0 </a:t>
            </a:r>
            <a:endParaRPr lang="en-US" sz="1400" dirty="0" smtClean="0"/>
          </a:p>
          <a:p>
            <a:r>
              <a:rPr lang="en-US" sz="1400" dirty="0" smtClean="0"/>
              <a:t>server </a:t>
            </a:r>
            <a:r>
              <a:rPr lang="en-US" sz="1400" dirty="0"/>
              <a:t>(192.168.10.11) at 00:30:05:C7:D4:04 [ether] on eth0 ? </a:t>
            </a:r>
            <a:endParaRPr lang="en-US" sz="1400" dirty="0" smtClean="0"/>
          </a:p>
          <a:p>
            <a:r>
              <a:rPr lang="en-US" sz="1400" dirty="0" smtClean="0"/>
              <a:t>(</a:t>
            </a:r>
            <a:r>
              <a:rPr lang="en-US" sz="1400" dirty="0"/>
              <a:t>192.168.10.31) at 00:40:8C:55:70:9C [ether] on eth0</a:t>
            </a:r>
            <a:endParaRPr lang="sv-SE" sz="1400" dirty="0"/>
          </a:p>
        </p:txBody>
      </p:sp>
    </p:spTree>
    <p:extLst>
      <p:ext uri="{BB962C8B-B14F-4D97-AF65-F5344CB8AC3E}">
        <p14:creationId xmlns:p14="http://schemas.microsoft.com/office/powerpoint/2010/main" val="98410434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ruta 1"/>
          <p:cNvSpPr txBox="1"/>
          <p:nvPr/>
        </p:nvSpPr>
        <p:spPr>
          <a:xfrm>
            <a:off x="0" y="548680"/>
            <a:ext cx="9144000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sv-SE" sz="4000" dirty="0" smtClean="0"/>
              <a:t>WINS och DNS</a:t>
            </a:r>
            <a:endParaRPr lang="sv-SE" sz="4000" dirty="0"/>
          </a:p>
        </p:txBody>
      </p:sp>
      <p:sp>
        <p:nvSpPr>
          <p:cNvPr id="3" name="textruta 2"/>
          <p:cNvSpPr txBox="1"/>
          <p:nvPr/>
        </p:nvSpPr>
        <p:spPr>
          <a:xfrm>
            <a:off x="971600" y="2420888"/>
            <a:ext cx="7145033" cy="175432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Sedan Windows 2000 server och Active Directory behövs inte längre WINS</a:t>
            </a:r>
          </a:p>
          <a:p>
            <a:r>
              <a:rPr lang="sv-SE" dirty="0" smtClean="0"/>
              <a:t>DNS-tjänsten tar även hand om </a:t>
            </a:r>
            <a:r>
              <a:rPr lang="sv-SE" dirty="0" err="1" smtClean="0"/>
              <a:t>Wins</a:t>
            </a:r>
            <a:r>
              <a:rPr lang="sv-SE" dirty="0" smtClean="0"/>
              <a:t>-förfrågningar.</a:t>
            </a:r>
          </a:p>
          <a:p>
            <a:endParaRPr lang="sv-SE" dirty="0"/>
          </a:p>
          <a:p>
            <a:r>
              <a:rPr lang="sv-SE" dirty="0" smtClean="0"/>
              <a:t>WINS översätter mellan IP-adress och NET BIOS-namn</a:t>
            </a:r>
          </a:p>
          <a:p>
            <a:endParaRPr lang="sv-SE" dirty="0"/>
          </a:p>
          <a:p>
            <a:r>
              <a:rPr lang="sv-SE" dirty="0" smtClean="0"/>
              <a:t>DNS Översätter mellan IP-adress och domännamn.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406742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ruta 1"/>
          <p:cNvSpPr txBox="1"/>
          <p:nvPr/>
        </p:nvSpPr>
        <p:spPr>
          <a:xfrm>
            <a:off x="827584" y="548680"/>
            <a:ext cx="7873566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itchFamily="34" charset="0"/>
              <a:buChar char="•"/>
            </a:pPr>
            <a:r>
              <a:rPr lang="sv-SE" dirty="0" smtClean="0"/>
              <a:t>En IP-adress består av 4 bytes (4 st. 8-bitars oktetter)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sv-SE" dirty="0" smtClean="0"/>
              <a:t>Den är egentligen binär men skrivs som 4 st. decimala tal med punkt mellan sig</a:t>
            </a:r>
          </a:p>
          <a:p>
            <a:pPr marL="285750" indent="-285750">
              <a:buFont typeface="Arial" pitchFamily="34" charset="0"/>
              <a:buChar char="•"/>
            </a:pPr>
            <a:r>
              <a:rPr lang="sv-SE" dirty="0" smtClean="0"/>
              <a:t>Eftersom det största talet man kan skriva med 8 bitar är 255 </a:t>
            </a:r>
            <a:r>
              <a:rPr lang="sv-SE" dirty="0"/>
              <a:t/>
            </a:r>
            <a:br>
              <a:rPr lang="sv-SE" dirty="0"/>
            </a:br>
            <a:r>
              <a:rPr lang="sv-SE" dirty="0" smtClean="0"/>
              <a:t>blir också det högsta decimala talet i varje oktett 255.</a:t>
            </a:r>
            <a:endParaRPr lang="sv-SE" dirty="0"/>
          </a:p>
        </p:txBody>
      </p:sp>
      <p:sp>
        <p:nvSpPr>
          <p:cNvPr id="3" name="textruta 2"/>
          <p:cNvSpPr txBox="1"/>
          <p:nvPr/>
        </p:nvSpPr>
        <p:spPr>
          <a:xfrm>
            <a:off x="848297" y="2047200"/>
            <a:ext cx="7196201" cy="132343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8000" dirty="0" smtClean="0"/>
              <a:t>192.168.144.245</a:t>
            </a:r>
            <a:endParaRPr lang="sv-SE" sz="8000" dirty="0"/>
          </a:p>
        </p:txBody>
      </p:sp>
      <p:sp>
        <p:nvSpPr>
          <p:cNvPr id="5" name="textruta 4"/>
          <p:cNvSpPr txBox="1"/>
          <p:nvPr/>
        </p:nvSpPr>
        <p:spPr>
          <a:xfrm>
            <a:off x="1342468" y="3694092"/>
            <a:ext cx="723275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sv-SE" dirty="0" smtClean="0"/>
              <a:t>0-255</a:t>
            </a:r>
            <a:endParaRPr lang="sv-SE" dirty="0"/>
          </a:p>
        </p:txBody>
      </p:sp>
      <p:sp>
        <p:nvSpPr>
          <p:cNvPr id="6" name="textruta 5"/>
          <p:cNvSpPr txBox="1"/>
          <p:nvPr/>
        </p:nvSpPr>
        <p:spPr>
          <a:xfrm>
            <a:off x="6825377" y="3694092"/>
            <a:ext cx="723275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sv-SE" dirty="0" smtClean="0"/>
              <a:t>0-255</a:t>
            </a:r>
            <a:endParaRPr lang="sv-SE" dirty="0"/>
          </a:p>
        </p:txBody>
      </p:sp>
      <p:sp>
        <p:nvSpPr>
          <p:cNvPr id="7" name="textruta 6"/>
          <p:cNvSpPr txBox="1"/>
          <p:nvPr/>
        </p:nvSpPr>
        <p:spPr>
          <a:xfrm>
            <a:off x="4997740" y="3694092"/>
            <a:ext cx="723275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sv-SE" dirty="0" smtClean="0"/>
              <a:t>0-255</a:t>
            </a:r>
            <a:endParaRPr lang="sv-SE" dirty="0"/>
          </a:p>
        </p:txBody>
      </p:sp>
      <p:sp>
        <p:nvSpPr>
          <p:cNvPr id="8" name="textruta 7"/>
          <p:cNvSpPr txBox="1"/>
          <p:nvPr/>
        </p:nvSpPr>
        <p:spPr>
          <a:xfrm>
            <a:off x="3170104" y="3694092"/>
            <a:ext cx="723275" cy="369332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wrap="none" rtlCol="0">
            <a:spAutoFit/>
          </a:bodyPr>
          <a:lstStyle/>
          <a:p>
            <a:r>
              <a:rPr lang="sv-SE" dirty="0" smtClean="0"/>
              <a:t>0-255</a:t>
            </a:r>
            <a:endParaRPr lang="sv-SE" dirty="0"/>
          </a:p>
        </p:txBody>
      </p:sp>
      <p:cxnSp>
        <p:nvCxnSpPr>
          <p:cNvPr id="12" name="Rak pil 11"/>
          <p:cNvCxnSpPr>
            <a:stCxn id="5" idx="0"/>
          </p:cNvCxnSpPr>
          <p:nvPr/>
        </p:nvCxnSpPr>
        <p:spPr>
          <a:xfrm flipH="1" flipV="1">
            <a:off x="1704105" y="3127320"/>
            <a:ext cx="1" cy="56677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3" name="Rak pil 12"/>
          <p:cNvCxnSpPr/>
          <p:nvPr/>
        </p:nvCxnSpPr>
        <p:spPr>
          <a:xfrm flipH="1" flipV="1">
            <a:off x="3548455" y="3127320"/>
            <a:ext cx="1" cy="56677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4" name="Rak pil 13"/>
          <p:cNvCxnSpPr/>
          <p:nvPr/>
        </p:nvCxnSpPr>
        <p:spPr>
          <a:xfrm flipH="1" flipV="1">
            <a:off x="5359376" y="3127320"/>
            <a:ext cx="1" cy="56677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cxnSp>
        <p:nvCxnSpPr>
          <p:cNvPr id="15" name="Rak pil 14"/>
          <p:cNvCxnSpPr/>
          <p:nvPr/>
        </p:nvCxnSpPr>
        <p:spPr>
          <a:xfrm flipH="1" flipV="1">
            <a:off x="7187013" y="3127320"/>
            <a:ext cx="1" cy="566772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dk1"/>
          </a:lnRef>
          <a:fillRef idx="0">
            <a:schemeClr val="dk1"/>
          </a:fillRef>
          <a:effectRef idx="2">
            <a:schemeClr val="dk1"/>
          </a:effectRef>
          <a:fontRef idx="minor">
            <a:schemeClr val="tx1"/>
          </a:fontRef>
        </p:style>
      </p:cxnSp>
      <p:sp>
        <p:nvSpPr>
          <p:cNvPr id="17" name="textruta 16"/>
          <p:cNvSpPr txBox="1"/>
          <p:nvPr/>
        </p:nvSpPr>
        <p:spPr>
          <a:xfrm>
            <a:off x="1259631" y="5733256"/>
            <a:ext cx="630653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800" dirty="0" smtClean="0"/>
              <a:t>11000000.10101000.10010000.11110101</a:t>
            </a:r>
            <a:endParaRPr lang="sv-SE" sz="2800" dirty="0"/>
          </a:p>
        </p:txBody>
      </p:sp>
      <p:sp>
        <p:nvSpPr>
          <p:cNvPr id="18" name="textruta 17"/>
          <p:cNvSpPr txBox="1"/>
          <p:nvPr/>
        </p:nvSpPr>
        <p:spPr>
          <a:xfrm>
            <a:off x="3080869" y="5229200"/>
            <a:ext cx="24018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Samma IP-adress binärt</a:t>
            </a:r>
            <a:endParaRPr lang="sv-SE" dirty="0"/>
          </a:p>
        </p:txBody>
      </p:sp>
      <p:sp>
        <p:nvSpPr>
          <p:cNvPr id="19" name="textruta 18"/>
          <p:cNvSpPr txBox="1"/>
          <p:nvPr/>
        </p:nvSpPr>
        <p:spPr>
          <a:xfrm>
            <a:off x="857907" y="4653136"/>
            <a:ext cx="74281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Teoretiskt kan det alltså finnas 256x256x256x256 = 4 294 967 296 IP-adresser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895552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ruta 1"/>
          <p:cNvSpPr txBox="1"/>
          <p:nvPr/>
        </p:nvSpPr>
        <p:spPr>
          <a:xfrm>
            <a:off x="1835696" y="548680"/>
            <a:ext cx="547260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sz="3200" b="1" dirty="0" smtClean="0"/>
              <a:t>Omvandling binärt till decimalt</a:t>
            </a:r>
            <a:endParaRPr lang="sv-SE" sz="3200" b="1" dirty="0"/>
          </a:p>
        </p:txBody>
      </p:sp>
      <p:sp>
        <p:nvSpPr>
          <p:cNvPr id="3" name="textruta 2"/>
          <p:cNvSpPr txBox="1"/>
          <p:nvPr/>
        </p:nvSpPr>
        <p:spPr>
          <a:xfrm>
            <a:off x="1418732" y="1806458"/>
            <a:ext cx="630653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800" dirty="0" smtClean="0"/>
              <a:t>11000000.10101000.10010000.11110101</a:t>
            </a:r>
            <a:endParaRPr lang="sv-SE" sz="2800" dirty="0"/>
          </a:p>
        </p:txBody>
      </p:sp>
      <p:sp>
        <p:nvSpPr>
          <p:cNvPr id="4" name="textruta 3"/>
          <p:cNvSpPr txBox="1"/>
          <p:nvPr/>
        </p:nvSpPr>
        <p:spPr>
          <a:xfrm>
            <a:off x="1255323" y="1412776"/>
            <a:ext cx="663335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Vi börjar med första oktetten i samma IP-adress som i förra exemplet</a:t>
            </a:r>
            <a:endParaRPr lang="sv-SE" dirty="0"/>
          </a:p>
        </p:txBody>
      </p:sp>
      <p:graphicFrame>
        <p:nvGraphicFramePr>
          <p:cNvPr id="6" name="Tabell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00232561"/>
              </p:ext>
            </p:extLst>
          </p:nvPr>
        </p:nvGraphicFramePr>
        <p:xfrm>
          <a:off x="1418736" y="2780928"/>
          <a:ext cx="6201261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77000"/>
                <a:gridCol w="601058"/>
                <a:gridCol w="689029"/>
                <a:gridCol w="689029"/>
                <a:gridCol w="689029"/>
                <a:gridCol w="689029"/>
                <a:gridCol w="689029"/>
                <a:gridCol w="689029"/>
                <a:gridCol w="689029"/>
              </a:tblGrid>
              <a:tr h="370840">
                <a:tc>
                  <a:txBody>
                    <a:bodyPr/>
                    <a:lstStyle/>
                    <a:p>
                      <a:r>
                        <a:rPr lang="sv-SE" dirty="0" smtClean="0"/>
                        <a:t>128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64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32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16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8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4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2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1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 smtClean="0"/>
                        <a:t>1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1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0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0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0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0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0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0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 smtClean="0"/>
                        <a:t>128</a:t>
                      </a:r>
                      <a:r>
                        <a:rPr lang="sv-SE" baseline="0" dirty="0" smtClean="0"/>
                        <a:t> </a:t>
                      </a:r>
                      <a:r>
                        <a:rPr lang="sv-SE" dirty="0" smtClean="0"/>
                        <a:t>+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64 +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0 +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0 +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0 +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0 +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0 +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0 =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192</a:t>
                      </a:r>
                      <a:endParaRPr lang="sv-SE" dirty="0"/>
                    </a:p>
                  </a:txBody>
                  <a:tcPr/>
                </a:tc>
              </a:tr>
            </a:tbl>
          </a:graphicData>
        </a:graphic>
      </p:graphicFrame>
      <p:graphicFrame>
        <p:nvGraphicFramePr>
          <p:cNvPr id="7" name="Tabell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7372025"/>
              </p:ext>
            </p:extLst>
          </p:nvPr>
        </p:nvGraphicFramePr>
        <p:xfrm>
          <a:off x="1418732" y="4581128"/>
          <a:ext cx="6201261" cy="1112520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777000"/>
                <a:gridCol w="601058"/>
                <a:gridCol w="689029"/>
                <a:gridCol w="689029"/>
                <a:gridCol w="689029"/>
                <a:gridCol w="689029"/>
                <a:gridCol w="689029"/>
                <a:gridCol w="689029"/>
                <a:gridCol w="689029"/>
              </a:tblGrid>
              <a:tr h="370840">
                <a:tc>
                  <a:txBody>
                    <a:bodyPr/>
                    <a:lstStyle/>
                    <a:p>
                      <a:r>
                        <a:rPr lang="sv-SE" dirty="0" smtClean="0"/>
                        <a:t>128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64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32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16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8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4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2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1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 smtClean="0"/>
                        <a:t>1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0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1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0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1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0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0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0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 smtClean="0"/>
                        <a:t>128</a:t>
                      </a:r>
                      <a:r>
                        <a:rPr lang="sv-SE" baseline="0" dirty="0" smtClean="0"/>
                        <a:t> </a:t>
                      </a:r>
                      <a:r>
                        <a:rPr lang="sv-SE" dirty="0" smtClean="0"/>
                        <a:t>+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0 +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32 +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0 +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8 +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0 +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0 +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0 =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168</a:t>
                      </a:r>
                      <a:endParaRPr lang="sv-SE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8" name="textruta 7"/>
          <p:cNvSpPr txBox="1"/>
          <p:nvPr/>
        </p:nvSpPr>
        <p:spPr>
          <a:xfrm>
            <a:off x="3218648" y="4113611"/>
            <a:ext cx="270670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Vi tar andra oktetten också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407292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ruta 1"/>
          <p:cNvSpPr txBox="1"/>
          <p:nvPr/>
        </p:nvSpPr>
        <p:spPr>
          <a:xfrm>
            <a:off x="532976" y="342771"/>
            <a:ext cx="831349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2400" b="1" dirty="0" smtClean="0"/>
              <a:t>Nu skall ni själva omvandla följande binära oktetter till decimalt</a:t>
            </a:r>
            <a:endParaRPr lang="sv-SE" sz="2400" b="1" dirty="0"/>
          </a:p>
        </p:txBody>
      </p:sp>
      <p:sp>
        <p:nvSpPr>
          <p:cNvPr id="3" name="textruta 2"/>
          <p:cNvSpPr txBox="1"/>
          <p:nvPr/>
        </p:nvSpPr>
        <p:spPr>
          <a:xfrm>
            <a:off x="3693296" y="1285769"/>
            <a:ext cx="1992853" cy="39703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sv-SE" sz="2800" dirty="0" smtClean="0"/>
              <a:t>10110111</a:t>
            </a:r>
          </a:p>
          <a:p>
            <a:pPr marL="342900" indent="-342900">
              <a:buFont typeface="+mj-lt"/>
              <a:buAutoNum type="arabicPeriod"/>
            </a:pPr>
            <a:r>
              <a:rPr lang="sv-SE" sz="2800" dirty="0" smtClean="0"/>
              <a:t>00001010</a:t>
            </a:r>
          </a:p>
          <a:p>
            <a:pPr marL="342900" indent="-342900">
              <a:buFont typeface="+mj-lt"/>
              <a:buAutoNum type="arabicPeriod"/>
            </a:pPr>
            <a:r>
              <a:rPr lang="sv-SE" sz="2800" dirty="0" smtClean="0"/>
              <a:t>00111100</a:t>
            </a:r>
          </a:p>
          <a:p>
            <a:pPr marL="342900" indent="-342900">
              <a:buFont typeface="+mj-lt"/>
              <a:buAutoNum type="arabicPeriod"/>
            </a:pPr>
            <a:r>
              <a:rPr lang="sv-SE" sz="2800" dirty="0" smtClean="0"/>
              <a:t>00000001</a:t>
            </a:r>
          </a:p>
          <a:p>
            <a:pPr marL="342900" indent="-342900">
              <a:buFont typeface="+mj-lt"/>
              <a:buAutoNum type="arabicPeriod"/>
            </a:pPr>
            <a:r>
              <a:rPr lang="sv-SE" sz="2800" dirty="0" smtClean="0"/>
              <a:t>10000000</a:t>
            </a:r>
          </a:p>
          <a:p>
            <a:pPr marL="342900" indent="-342900">
              <a:buFont typeface="+mj-lt"/>
              <a:buAutoNum type="arabicPeriod"/>
            </a:pPr>
            <a:r>
              <a:rPr lang="sv-SE" sz="2800" dirty="0" smtClean="0"/>
              <a:t>10100000</a:t>
            </a:r>
          </a:p>
          <a:p>
            <a:pPr marL="342900" indent="-342900">
              <a:buFont typeface="+mj-lt"/>
              <a:buAutoNum type="arabicPeriod"/>
            </a:pPr>
            <a:r>
              <a:rPr lang="sv-SE" sz="2800" dirty="0" smtClean="0"/>
              <a:t>01111111</a:t>
            </a:r>
          </a:p>
          <a:p>
            <a:pPr marL="342900" indent="-342900">
              <a:buFont typeface="+mj-lt"/>
              <a:buAutoNum type="arabicPeriod"/>
            </a:pPr>
            <a:r>
              <a:rPr lang="sv-SE" sz="2800" dirty="0" smtClean="0"/>
              <a:t>11111111</a:t>
            </a:r>
          </a:p>
          <a:p>
            <a:pPr marL="342900" indent="-342900">
              <a:buFont typeface="+mj-lt"/>
              <a:buAutoNum type="arabicPeriod"/>
            </a:pPr>
            <a:r>
              <a:rPr lang="sv-SE" sz="2800" dirty="0" smtClean="0"/>
              <a:t>00000000</a:t>
            </a:r>
            <a:endParaRPr lang="sv-SE" sz="2800" dirty="0"/>
          </a:p>
        </p:txBody>
      </p:sp>
      <p:sp>
        <p:nvSpPr>
          <p:cNvPr id="4" name="textruta 3"/>
          <p:cNvSpPr txBox="1"/>
          <p:nvPr/>
        </p:nvSpPr>
        <p:spPr>
          <a:xfrm>
            <a:off x="3743181" y="5989930"/>
            <a:ext cx="18930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Facit på nästa sida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812837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ruta 2"/>
          <p:cNvSpPr txBox="1"/>
          <p:nvPr/>
        </p:nvSpPr>
        <p:spPr>
          <a:xfrm>
            <a:off x="3982544" y="260648"/>
            <a:ext cx="1178912" cy="70788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4000" b="1" dirty="0" smtClean="0"/>
              <a:t>Facit</a:t>
            </a:r>
            <a:endParaRPr lang="sv-SE" sz="4000" b="1" dirty="0"/>
          </a:p>
        </p:txBody>
      </p:sp>
      <p:graphicFrame>
        <p:nvGraphicFramePr>
          <p:cNvPr id="7" name="Tabell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32522141"/>
              </p:ext>
            </p:extLst>
          </p:nvPr>
        </p:nvGraphicFramePr>
        <p:xfrm>
          <a:off x="2411760" y="1263463"/>
          <a:ext cx="3240360" cy="496854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858707"/>
                <a:gridCol w="1877597"/>
                <a:gridCol w="504056"/>
              </a:tblGrid>
              <a:tr h="552061">
                <a:tc>
                  <a:txBody>
                    <a:bodyPr/>
                    <a:lstStyle/>
                    <a:p>
                      <a:r>
                        <a:rPr lang="sv-SE" sz="2800" dirty="0" smtClean="0"/>
                        <a:t>1.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2800" dirty="0" smtClean="0"/>
                        <a:t>10110111</a:t>
                      </a:r>
                      <a:endParaRPr lang="sv-SE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2800" dirty="0" smtClean="0"/>
                        <a:t>=</a:t>
                      </a:r>
                      <a:endParaRPr lang="sv-SE" sz="2800" dirty="0"/>
                    </a:p>
                  </a:txBody>
                  <a:tcPr/>
                </a:tc>
              </a:tr>
              <a:tr h="552061">
                <a:tc>
                  <a:txBody>
                    <a:bodyPr/>
                    <a:lstStyle/>
                    <a:p>
                      <a:r>
                        <a:rPr lang="sv-SE" sz="2800" dirty="0" smtClean="0"/>
                        <a:t>2.</a:t>
                      </a:r>
                      <a:endParaRPr lang="sv-SE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2800" dirty="0" smtClean="0"/>
                        <a:t>00001010</a:t>
                      </a:r>
                      <a:endParaRPr lang="sv-SE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2800" dirty="0" smtClean="0"/>
                        <a:t>=</a:t>
                      </a:r>
                      <a:endParaRPr lang="sv-SE" sz="2800" dirty="0"/>
                    </a:p>
                  </a:txBody>
                  <a:tcPr/>
                </a:tc>
              </a:tr>
              <a:tr h="552061">
                <a:tc>
                  <a:txBody>
                    <a:bodyPr/>
                    <a:lstStyle/>
                    <a:p>
                      <a:r>
                        <a:rPr lang="sv-SE" sz="2800" dirty="0" smtClean="0"/>
                        <a:t>3.</a:t>
                      </a:r>
                      <a:endParaRPr lang="sv-SE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2800" dirty="0" smtClean="0"/>
                        <a:t>00111100</a:t>
                      </a:r>
                      <a:endParaRPr lang="sv-SE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2800" dirty="0" smtClean="0"/>
                        <a:t>=</a:t>
                      </a:r>
                      <a:endParaRPr lang="sv-SE" sz="2800" dirty="0"/>
                    </a:p>
                  </a:txBody>
                  <a:tcPr/>
                </a:tc>
              </a:tr>
              <a:tr h="552061">
                <a:tc>
                  <a:txBody>
                    <a:bodyPr/>
                    <a:lstStyle/>
                    <a:p>
                      <a:r>
                        <a:rPr lang="sv-SE" sz="2800" dirty="0" smtClean="0"/>
                        <a:t>4.</a:t>
                      </a:r>
                      <a:endParaRPr lang="sv-SE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2800" dirty="0" smtClean="0"/>
                        <a:t>00000001</a:t>
                      </a:r>
                      <a:endParaRPr lang="sv-SE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2800" dirty="0" smtClean="0"/>
                        <a:t>=</a:t>
                      </a:r>
                      <a:endParaRPr lang="sv-SE" sz="2800" dirty="0"/>
                    </a:p>
                  </a:txBody>
                  <a:tcPr/>
                </a:tc>
              </a:tr>
              <a:tr h="552061">
                <a:tc>
                  <a:txBody>
                    <a:bodyPr/>
                    <a:lstStyle/>
                    <a:p>
                      <a:r>
                        <a:rPr lang="sv-SE" sz="2800" dirty="0" smtClean="0"/>
                        <a:t>5.</a:t>
                      </a:r>
                      <a:endParaRPr lang="sv-SE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2800" dirty="0" smtClean="0"/>
                        <a:t>10000000</a:t>
                      </a:r>
                      <a:endParaRPr lang="sv-SE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2800" dirty="0" smtClean="0"/>
                        <a:t>=</a:t>
                      </a:r>
                      <a:endParaRPr lang="sv-SE" sz="2800" dirty="0"/>
                    </a:p>
                  </a:txBody>
                  <a:tcPr/>
                </a:tc>
              </a:tr>
              <a:tr h="552061">
                <a:tc>
                  <a:txBody>
                    <a:bodyPr/>
                    <a:lstStyle/>
                    <a:p>
                      <a:r>
                        <a:rPr lang="sv-SE" sz="2800" dirty="0" smtClean="0"/>
                        <a:t>6.</a:t>
                      </a:r>
                      <a:endParaRPr lang="sv-SE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2800" dirty="0" smtClean="0"/>
                        <a:t>10100000</a:t>
                      </a:r>
                      <a:endParaRPr lang="sv-SE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2800" dirty="0" smtClean="0"/>
                        <a:t>=</a:t>
                      </a:r>
                      <a:endParaRPr lang="sv-SE" sz="2800" dirty="0"/>
                    </a:p>
                  </a:txBody>
                  <a:tcPr/>
                </a:tc>
              </a:tr>
              <a:tr h="552061">
                <a:tc>
                  <a:txBody>
                    <a:bodyPr/>
                    <a:lstStyle/>
                    <a:p>
                      <a:r>
                        <a:rPr lang="sv-SE" sz="2800" dirty="0" smtClean="0"/>
                        <a:t>7.</a:t>
                      </a:r>
                      <a:endParaRPr lang="sv-SE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2800" dirty="0" smtClean="0"/>
                        <a:t>01111111</a:t>
                      </a:r>
                      <a:endParaRPr lang="sv-SE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2800" dirty="0" smtClean="0"/>
                        <a:t>=</a:t>
                      </a:r>
                      <a:endParaRPr lang="sv-SE" sz="2800" dirty="0"/>
                    </a:p>
                  </a:txBody>
                  <a:tcPr/>
                </a:tc>
              </a:tr>
              <a:tr h="552061">
                <a:tc>
                  <a:txBody>
                    <a:bodyPr/>
                    <a:lstStyle/>
                    <a:p>
                      <a:r>
                        <a:rPr lang="sv-SE" sz="2800" dirty="0" smtClean="0"/>
                        <a:t>8.</a:t>
                      </a:r>
                      <a:endParaRPr lang="sv-SE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2800" dirty="0" smtClean="0"/>
                        <a:t>11111111</a:t>
                      </a:r>
                      <a:endParaRPr lang="sv-SE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2800" dirty="0" smtClean="0"/>
                        <a:t>=</a:t>
                      </a:r>
                      <a:endParaRPr lang="sv-SE" sz="2800" dirty="0"/>
                    </a:p>
                  </a:txBody>
                  <a:tcPr/>
                </a:tc>
              </a:tr>
              <a:tr h="552061">
                <a:tc>
                  <a:txBody>
                    <a:bodyPr/>
                    <a:lstStyle/>
                    <a:p>
                      <a:r>
                        <a:rPr lang="sv-SE" sz="2800" dirty="0" smtClean="0"/>
                        <a:t>9.</a:t>
                      </a:r>
                      <a:endParaRPr lang="sv-SE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2800" dirty="0" smtClean="0"/>
                        <a:t>00000000</a:t>
                      </a:r>
                      <a:endParaRPr lang="sv-SE" sz="28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sz="2800" dirty="0" smtClean="0"/>
                        <a:t>=</a:t>
                      </a:r>
                      <a:endParaRPr lang="sv-SE" sz="2800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2" name="textruta 1"/>
          <p:cNvSpPr txBox="1"/>
          <p:nvPr/>
        </p:nvSpPr>
        <p:spPr>
          <a:xfrm>
            <a:off x="5475522" y="1235216"/>
            <a:ext cx="886781" cy="507831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3600" dirty="0" smtClean="0"/>
              <a:t>183</a:t>
            </a:r>
          </a:p>
          <a:p>
            <a:r>
              <a:rPr lang="sv-SE" sz="3600" dirty="0" smtClean="0"/>
              <a:t>10</a:t>
            </a:r>
          </a:p>
          <a:p>
            <a:r>
              <a:rPr lang="sv-SE" sz="3600" dirty="0" smtClean="0"/>
              <a:t>60</a:t>
            </a:r>
          </a:p>
          <a:p>
            <a:r>
              <a:rPr lang="sv-SE" sz="3600" dirty="0" smtClean="0"/>
              <a:t>1</a:t>
            </a:r>
          </a:p>
          <a:p>
            <a:r>
              <a:rPr lang="sv-SE" sz="3600" dirty="0" smtClean="0"/>
              <a:t>128</a:t>
            </a:r>
          </a:p>
          <a:p>
            <a:r>
              <a:rPr lang="sv-SE" sz="3600" dirty="0" smtClean="0"/>
              <a:t>160</a:t>
            </a:r>
          </a:p>
          <a:p>
            <a:r>
              <a:rPr lang="sv-SE" sz="3600" dirty="0" smtClean="0"/>
              <a:t>127</a:t>
            </a:r>
          </a:p>
          <a:p>
            <a:r>
              <a:rPr lang="sv-SE" sz="3600" dirty="0" smtClean="0"/>
              <a:t>255</a:t>
            </a:r>
          </a:p>
          <a:p>
            <a:r>
              <a:rPr lang="sv-SE" sz="3600" dirty="0"/>
              <a:t>0</a:t>
            </a:r>
          </a:p>
        </p:txBody>
      </p:sp>
    </p:spTree>
    <p:extLst>
      <p:ext uri="{BB962C8B-B14F-4D97-AF65-F5344CB8AC3E}">
        <p14:creationId xmlns:p14="http://schemas.microsoft.com/office/powerpoint/2010/main" val="144048111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ruta 1"/>
          <p:cNvSpPr txBox="1"/>
          <p:nvPr/>
        </p:nvSpPr>
        <p:spPr>
          <a:xfrm>
            <a:off x="179512" y="548680"/>
            <a:ext cx="8894614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När man kopplar upp ett LAN, ett eget nätverk där ingen av datorerna </a:t>
            </a:r>
          </a:p>
          <a:p>
            <a:r>
              <a:rPr lang="sv-SE" dirty="0" smtClean="0"/>
              <a:t>skall vara direkt ansluten mot Internet så finns det ett antal ”fria” adresser man kan använda.</a:t>
            </a:r>
          </a:p>
          <a:p>
            <a:r>
              <a:rPr lang="sv-SE" dirty="0" smtClean="0"/>
              <a:t>Dessa adresser fungerar inte på Internet utan bara i lokala nätverk. </a:t>
            </a:r>
            <a:endParaRPr lang="sv-SE" dirty="0"/>
          </a:p>
        </p:txBody>
      </p:sp>
      <p:graphicFrame>
        <p:nvGraphicFramePr>
          <p:cNvPr id="3" name="Tabell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400970303"/>
              </p:ext>
            </p:extLst>
          </p:nvPr>
        </p:nvGraphicFramePr>
        <p:xfrm>
          <a:off x="1907704" y="2636912"/>
          <a:ext cx="5184577" cy="1112520"/>
        </p:xfrm>
        <a:graphic>
          <a:graphicData uri="http://schemas.openxmlformats.org/drawingml/2006/table">
            <a:tbl>
              <a:tblPr firstRow="1" bandRow="1">
                <a:effectLst>
                  <a:outerShdw blurRad="50800" dist="38100" dir="2700000" algn="tl" rotWithShape="0">
                    <a:prstClr val="black">
                      <a:alpha val="40000"/>
                    </a:prstClr>
                  </a:outerShdw>
                </a:effectLst>
                <a:tableStyleId>{5940675A-B579-460E-94D1-54222C63F5DA}</a:tableStyleId>
              </a:tblPr>
              <a:tblGrid>
                <a:gridCol w="1850204"/>
                <a:gridCol w="1515223"/>
                <a:gridCol w="1819150"/>
              </a:tblGrid>
              <a:tr h="370840">
                <a:tc>
                  <a:txBody>
                    <a:bodyPr/>
                    <a:lstStyle/>
                    <a:p>
                      <a:r>
                        <a:rPr lang="sv-SE" dirty="0" smtClean="0"/>
                        <a:t>10.0.0.0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10.255.255.255</a:t>
                      </a:r>
                      <a:endParaRPr lang="sv-S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 smtClean="0"/>
                        <a:t>172.16.0.0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172.31.255.255</a:t>
                      </a:r>
                      <a:endParaRPr lang="sv-SE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sv-SE" dirty="0" smtClean="0"/>
                        <a:t>192.168.0.0</a:t>
                      </a:r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sv-S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sv-SE" dirty="0" smtClean="0"/>
                        <a:t>192.168.255.255</a:t>
                      </a:r>
                      <a:endParaRPr lang="sv-SE" dirty="0"/>
                    </a:p>
                  </a:txBody>
                  <a:tcPr/>
                </a:tc>
              </a:tr>
            </a:tbl>
          </a:graphicData>
        </a:graphic>
      </p:graphicFrame>
      <p:cxnSp>
        <p:nvCxnSpPr>
          <p:cNvPr id="5" name="Rak pil 4"/>
          <p:cNvCxnSpPr/>
          <p:nvPr/>
        </p:nvCxnSpPr>
        <p:spPr>
          <a:xfrm>
            <a:off x="4103948" y="2852936"/>
            <a:ext cx="79208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" name="Rak pil 5"/>
          <p:cNvCxnSpPr/>
          <p:nvPr/>
        </p:nvCxnSpPr>
        <p:spPr>
          <a:xfrm>
            <a:off x="4103948" y="3176972"/>
            <a:ext cx="79208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7" name="Rak pil 6"/>
          <p:cNvCxnSpPr/>
          <p:nvPr/>
        </p:nvCxnSpPr>
        <p:spPr>
          <a:xfrm>
            <a:off x="4103948" y="3501008"/>
            <a:ext cx="792088" cy="0"/>
          </a:xfrm>
          <a:prstGeom prst="straightConnector1">
            <a:avLst/>
          </a:prstGeom>
          <a:ln>
            <a:tailEnd type="arrow"/>
          </a:ln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0595808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ruta 1"/>
          <p:cNvSpPr txBox="1"/>
          <p:nvPr/>
        </p:nvSpPr>
        <p:spPr>
          <a:xfrm>
            <a:off x="2051720" y="2204864"/>
            <a:ext cx="4661854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sz="6000" dirty="0" smtClean="0"/>
              <a:t>172.16.19.133</a:t>
            </a:r>
            <a:endParaRPr lang="sv-SE" sz="6000" dirty="0"/>
          </a:p>
        </p:txBody>
      </p:sp>
      <p:cxnSp>
        <p:nvCxnSpPr>
          <p:cNvPr id="4" name="Rak 3"/>
          <p:cNvCxnSpPr/>
          <p:nvPr/>
        </p:nvCxnSpPr>
        <p:spPr>
          <a:xfrm>
            <a:off x="2123728" y="3068960"/>
            <a:ext cx="2016224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5" name="Rak 4"/>
          <p:cNvCxnSpPr/>
          <p:nvPr/>
        </p:nvCxnSpPr>
        <p:spPr>
          <a:xfrm>
            <a:off x="4572000" y="3084002"/>
            <a:ext cx="2016224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6" name="Rak 5"/>
          <p:cNvCxnSpPr/>
          <p:nvPr/>
        </p:nvCxnSpPr>
        <p:spPr>
          <a:xfrm>
            <a:off x="3127889" y="3068960"/>
            <a:ext cx="0" cy="86409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8" name="Rak 7"/>
          <p:cNvCxnSpPr/>
          <p:nvPr/>
        </p:nvCxnSpPr>
        <p:spPr>
          <a:xfrm>
            <a:off x="5508104" y="3084002"/>
            <a:ext cx="0" cy="86409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3" name="textruta 12"/>
          <p:cNvSpPr txBox="1"/>
          <p:nvPr/>
        </p:nvSpPr>
        <p:spPr>
          <a:xfrm>
            <a:off x="2051720" y="4005064"/>
            <a:ext cx="169591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NÄT-ID = 172.16</a:t>
            </a:r>
            <a:endParaRPr lang="sv-SE" dirty="0"/>
          </a:p>
        </p:txBody>
      </p:sp>
      <p:sp>
        <p:nvSpPr>
          <p:cNvPr id="14" name="textruta 13"/>
          <p:cNvSpPr txBox="1"/>
          <p:nvPr/>
        </p:nvSpPr>
        <p:spPr>
          <a:xfrm>
            <a:off x="4756692" y="4005064"/>
            <a:ext cx="1956882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DATOR-ID = 19.133</a:t>
            </a:r>
            <a:endParaRPr lang="sv-SE" dirty="0"/>
          </a:p>
        </p:txBody>
      </p:sp>
      <p:sp>
        <p:nvSpPr>
          <p:cNvPr id="15" name="textruta 14"/>
          <p:cNvSpPr txBox="1"/>
          <p:nvPr/>
        </p:nvSpPr>
        <p:spPr>
          <a:xfrm>
            <a:off x="1836219" y="836712"/>
            <a:ext cx="547156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I adressen skiljer man mellan </a:t>
            </a:r>
            <a:r>
              <a:rPr lang="sv-SE" b="1" i="1" dirty="0" smtClean="0">
                <a:solidFill>
                  <a:srgbClr val="FF0000"/>
                </a:solidFill>
              </a:rPr>
              <a:t>Nät-ID</a:t>
            </a:r>
            <a:r>
              <a:rPr lang="sv-SE" dirty="0" smtClean="0"/>
              <a:t> och </a:t>
            </a:r>
            <a:r>
              <a:rPr lang="sv-SE" b="1" i="1" dirty="0">
                <a:solidFill>
                  <a:srgbClr val="FF0000"/>
                </a:solidFill>
              </a:rPr>
              <a:t>Dator-ID</a:t>
            </a:r>
            <a:r>
              <a:rPr lang="sv-SE" dirty="0" smtClean="0"/>
              <a:t>.</a:t>
            </a:r>
          </a:p>
          <a:p>
            <a:r>
              <a:rPr lang="sv-SE" dirty="0" smtClean="0"/>
              <a:t>Alla datorer som tillhör samma </a:t>
            </a:r>
            <a:r>
              <a:rPr lang="sv-SE" dirty="0" err="1" smtClean="0"/>
              <a:t>subnät</a:t>
            </a:r>
            <a:r>
              <a:rPr lang="sv-SE" dirty="0" smtClean="0"/>
              <a:t> </a:t>
            </a:r>
            <a:r>
              <a:rPr lang="sv-SE" b="1" i="1" dirty="0">
                <a:solidFill>
                  <a:srgbClr val="FF0000"/>
                </a:solidFill>
              </a:rPr>
              <a:t>måste ha samma</a:t>
            </a:r>
          </a:p>
          <a:p>
            <a:r>
              <a:rPr lang="sv-SE" dirty="0" smtClean="0"/>
              <a:t>Nät-ID med de </a:t>
            </a:r>
            <a:r>
              <a:rPr lang="sv-SE" b="1" i="1" dirty="0">
                <a:solidFill>
                  <a:srgbClr val="FF0000"/>
                </a:solidFill>
              </a:rPr>
              <a:t>får inte ha samma </a:t>
            </a:r>
            <a:r>
              <a:rPr lang="sv-SE" dirty="0" smtClean="0"/>
              <a:t>Dator-ID</a:t>
            </a:r>
            <a:endParaRPr lang="sv-SE" dirty="0"/>
          </a:p>
        </p:txBody>
      </p:sp>
      <p:sp>
        <p:nvSpPr>
          <p:cNvPr id="3" name="textruta 2"/>
          <p:cNvSpPr txBox="1"/>
          <p:nvPr/>
        </p:nvSpPr>
        <p:spPr>
          <a:xfrm>
            <a:off x="1073189" y="5013176"/>
            <a:ext cx="699762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För att veta hur stor del av adressen som är Nätadress skriver man så här:</a:t>
            </a:r>
            <a:endParaRPr lang="sv-SE" dirty="0"/>
          </a:p>
        </p:txBody>
      </p:sp>
      <p:sp>
        <p:nvSpPr>
          <p:cNvPr id="7" name="textruta 6"/>
          <p:cNvSpPr txBox="1"/>
          <p:nvPr/>
        </p:nvSpPr>
        <p:spPr>
          <a:xfrm>
            <a:off x="2146414" y="5774733"/>
            <a:ext cx="46842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192.168.1.1/24   192.168.1.1/16   192.168.1.1/8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3707851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ctrTitle"/>
          </p:nvPr>
        </p:nvSpPr>
        <p:spPr>
          <a:xfrm>
            <a:off x="683568" y="188640"/>
            <a:ext cx="7772400" cy="1470025"/>
          </a:xfrm>
        </p:spPr>
        <p:txBody>
          <a:bodyPr/>
          <a:lstStyle/>
          <a:p>
            <a:r>
              <a:rPr lang="sv-SE" dirty="0" smtClean="0"/>
              <a:t>IP-klasser</a:t>
            </a:r>
            <a:endParaRPr lang="sv-SE" dirty="0"/>
          </a:p>
        </p:txBody>
      </p:sp>
      <p:sp>
        <p:nvSpPr>
          <p:cNvPr id="4" name="textruta 3"/>
          <p:cNvSpPr txBox="1"/>
          <p:nvPr/>
        </p:nvSpPr>
        <p:spPr>
          <a:xfrm>
            <a:off x="827584" y="1340768"/>
            <a:ext cx="7636834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IP-adresser indelas i tre olika huvudklasser. Klass A, Klass B och Klass C.</a:t>
            </a:r>
          </a:p>
          <a:p>
            <a:r>
              <a:rPr lang="sv-SE" dirty="0" smtClean="0"/>
              <a:t>Det som skiljer klasserna åt är hur många bitar som ingår i Nät-ID resp. Dator-ID.</a:t>
            </a:r>
            <a:endParaRPr lang="sv-SE" dirty="0"/>
          </a:p>
        </p:txBody>
      </p:sp>
      <p:sp>
        <p:nvSpPr>
          <p:cNvPr id="5" name="Rektangel 4"/>
          <p:cNvSpPr/>
          <p:nvPr/>
        </p:nvSpPr>
        <p:spPr>
          <a:xfrm>
            <a:off x="1889973" y="2492896"/>
            <a:ext cx="6264696" cy="50405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v-SE" dirty="0"/>
          </a:p>
        </p:txBody>
      </p:sp>
      <p:sp>
        <p:nvSpPr>
          <p:cNvPr id="6" name="Rektangel 5"/>
          <p:cNvSpPr/>
          <p:nvPr/>
        </p:nvSpPr>
        <p:spPr>
          <a:xfrm>
            <a:off x="1889973" y="3212976"/>
            <a:ext cx="6264696" cy="50405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sp>
        <p:nvSpPr>
          <p:cNvPr id="7" name="Rektangel 6"/>
          <p:cNvSpPr/>
          <p:nvPr/>
        </p:nvSpPr>
        <p:spPr>
          <a:xfrm>
            <a:off x="1889973" y="3933056"/>
            <a:ext cx="6264696" cy="504056"/>
          </a:xfrm>
          <a:prstGeom prst="rect">
            <a:avLst/>
          </a:prstGeom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sv-SE"/>
          </a:p>
        </p:txBody>
      </p:sp>
      <p:cxnSp>
        <p:nvCxnSpPr>
          <p:cNvPr id="9" name="Rak 8"/>
          <p:cNvCxnSpPr/>
          <p:nvPr/>
        </p:nvCxnSpPr>
        <p:spPr>
          <a:xfrm>
            <a:off x="5011003" y="3212976"/>
            <a:ext cx="0" cy="50405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0" name="Rak 9"/>
          <p:cNvCxnSpPr/>
          <p:nvPr/>
        </p:nvCxnSpPr>
        <p:spPr>
          <a:xfrm>
            <a:off x="3347864" y="2492896"/>
            <a:ext cx="0" cy="50405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1" name="Rak 10"/>
          <p:cNvCxnSpPr/>
          <p:nvPr/>
        </p:nvCxnSpPr>
        <p:spPr>
          <a:xfrm>
            <a:off x="6660232" y="3933056"/>
            <a:ext cx="0" cy="504056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2" name="textruta 11"/>
          <p:cNvSpPr txBox="1"/>
          <p:nvPr/>
        </p:nvSpPr>
        <p:spPr>
          <a:xfrm>
            <a:off x="899592" y="2560258"/>
            <a:ext cx="83388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Klass A</a:t>
            </a:r>
            <a:endParaRPr lang="sv-SE" dirty="0"/>
          </a:p>
        </p:txBody>
      </p:sp>
      <p:sp>
        <p:nvSpPr>
          <p:cNvPr id="13" name="textruta 12"/>
          <p:cNvSpPr txBox="1"/>
          <p:nvPr/>
        </p:nvSpPr>
        <p:spPr>
          <a:xfrm>
            <a:off x="899592" y="3280338"/>
            <a:ext cx="82586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Klass B</a:t>
            </a:r>
            <a:endParaRPr lang="sv-SE" dirty="0"/>
          </a:p>
        </p:txBody>
      </p:sp>
      <p:sp>
        <p:nvSpPr>
          <p:cNvPr id="14" name="textruta 13"/>
          <p:cNvSpPr txBox="1"/>
          <p:nvPr/>
        </p:nvSpPr>
        <p:spPr>
          <a:xfrm>
            <a:off x="899592" y="4000418"/>
            <a:ext cx="82426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Klass C</a:t>
            </a:r>
            <a:endParaRPr lang="sv-SE" dirty="0"/>
          </a:p>
        </p:txBody>
      </p:sp>
      <p:sp>
        <p:nvSpPr>
          <p:cNvPr id="17" name="textruta 16"/>
          <p:cNvSpPr txBox="1"/>
          <p:nvPr/>
        </p:nvSpPr>
        <p:spPr>
          <a:xfrm>
            <a:off x="2195736" y="2566845"/>
            <a:ext cx="7900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Nät-ID</a:t>
            </a:r>
            <a:endParaRPr lang="sv-SE" dirty="0"/>
          </a:p>
        </p:txBody>
      </p:sp>
      <p:sp>
        <p:nvSpPr>
          <p:cNvPr id="18" name="textruta 17"/>
          <p:cNvSpPr txBox="1"/>
          <p:nvPr/>
        </p:nvSpPr>
        <p:spPr>
          <a:xfrm>
            <a:off x="6084168" y="3280297"/>
            <a:ext cx="9834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Dator-ID</a:t>
            </a:r>
            <a:endParaRPr lang="sv-SE" dirty="0"/>
          </a:p>
        </p:txBody>
      </p:sp>
      <p:sp>
        <p:nvSpPr>
          <p:cNvPr id="19" name="textruta 18"/>
          <p:cNvSpPr txBox="1"/>
          <p:nvPr/>
        </p:nvSpPr>
        <p:spPr>
          <a:xfrm>
            <a:off x="6948264" y="4000418"/>
            <a:ext cx="9834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Dator-ID</a:t>
            </a:r>
            <a:endParaRPr lang="sv-SE" dirty="0"/>
          </a:p>
        </p:txBody>
      </p:sp>
      <p:sp>
        <p:nvSpPr>
          <p:cNvPr id="20" name="textruta 19"/>
          <p:cNvSpPr txBox="1"/>
          <p:nvPr/>
        </p:nvSpPr>
        <p:spPr>
          <a:xfrm>
            <a:off x="5292080" y="2566845"/>
            <a:ext cx="9834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Dator-ID</a:t>
            </a:r>
            <a:endParaRPr lang="sv-SE" dirty="0"/>
          </a:p>
        </p:txBody>
      </p:sp>
      <p:sp>
        <p:nvSpPr>
          <p:cNvPr id="21" name="textruta 20"/>
          <p:cNvSpPr txBox="1"/>
          <p:nvPr/>
        </p:nvSpPr>
        <p:spPr>
          <a:xfrm>
            <a:off x="2915816" y="3280297"/>
            <a:ext cx="7900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Nät-ID</a:t>
            </a:r>
            <a:endParaRPr lang="sv-SE" dirty="0"/>
          </a:p>
        </p:txBody>
      </p:sp>
      <p:sp>
        <p:nvSpPr>
          <p:cNvPr id="22" name="textruta 21"/>
          <p:cNvSpPr txBox="1"/>
          <p:nvPr/>
        </p:nvSpPr>
        <p:spPr>
          <a:xfrm>
            <a:off x="3873545" y="4000418"/>
            <a:ext cx="79008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sv-SE" dirty="0" smtClean="0"/>
              <a:t>Nät-ID</a:t>
            </a:r>
            <a:endParaRPr lang="sv-SE" dirty="0"/>
          </a:p>
        </p:txBody>
      </p:sp>
      <p:sp>
        <p:nvSpPr>
          <p:cNvPr id="23" name="textruta 22"/>
          <p:cNvSpPr txBox="1"/>
          <p:nvPr/>
        </p:nvSpPr>
        <p:spPr>
          <a:xfrm>
            <a:off x="251520" y="4792473"/>
            <a:ext cx="842493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v-SE" dirty="0" smtClean="0"/>
              <a:t>Vad som avgör vilken klass en IP-adress tillhör är värdet av den första oktetten i Nät-ID. Om den första oktetten i IP-adressen inleds med den binära siffran 0 så är det en klass A adress. Om den inleds med 10 så tillhör den klass B och om den inleds med 110 så tillhör adressen klass C.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3288173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med" p14:dur="700">
        <p:fade/>
      </p:transition>
    </mc:Choice>
    <mc:Fallback xmlns=""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583</TotalTime>
  <Words>1610</Words>
  <Application>Microsoft Office PowerPoint</Application>
  <PresentationFormat>Bildspel på skärmen (4:3)</PresentationFormat>
  <Paragraphs>342</Paragraphs>
  <Slides>24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24</vt:i4>
      </vt:variant>
    </vt:vector>
  </HeadingPairs>
  <TitlesOfParts>
    <vt:vector size="25" baseType="lpstr">
      <vt:lpstr>Office-tema</vt:lpstr>
      <vt:lpstr>10.0.0.10</vt:lpstr>
      <vt:lpstr>192.168.1.110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IP-klasser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192.168.125.54</vt:lpstr>
      <vt:lpstr>PowerPoint-presentation</vt:lpstr>
      <vt:lpstr>PowerPoint-presentation</vt:lpstr>
      <vt:lpstr>ROUTING</vt:lpstr>
      <vt:lpstr>PowerPoint-presentation</vt:lpstr>
      <vt:lpstr>PowerPoint-presentation</vt:lpstr>
      <vt:lpstr>PowerPoint-presentation</vt:lpstr>
      <vt:lpstr>PowerPoint-presentation</vt:lpstr>
      <vt:lpstr>PowerPoint-presentation</vt:lpstr>
      <vt:lpstr>PowerPoint-presentation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192.168.1.110</dc:title>
  <dc:creator>Lars Takvam</dc:creator>
  <cp:lastModifiedBy>Lars Takvam</cp:lastModifiedBy>
  <cp:revision>69</cp:revision>
  <dcterms:created xsi:type="dcterms:W3CDTF">2013-03-07T08:56:54Z</dcterms:created>
  <dcterms:modified xsi:type="dcterms:W3CDTF">2014-03-28T10:16:07Z</dcterms:modified>
</cp:coreProperties>
</file>