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35896" y="10106"/>
            <a:ext cx="4572744" cy="864097"/>
          </a:xfrm>
        </p:spPr>
        <p:txBody>
          <a:bodyPr/>
          <a:lstStyle/>
          <a:p>
            <a:r>
              <a:rPr lang="sv-SE" dirty="0" smtClean="0">
                <a:solidFill>
                  <a:schemeClr val="accent2"/>
                </a:solidFill>
              </a:rPr>
              <a:t>10.0.0.10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763688" y="2799218"/>
            <a:ext cx="5883408" cy="8640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8000" dirty="0" smtClean="0"/>
              <a:t>192.168.1.10</a:t>
            </a:r>
            <a:endParaRPr lang="sv-SE" sz="8000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 rot="20950958">
            <a:off x="639232" y="4084742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194.198.123.214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 rot="954915">
            <a:off x="4145935" y="4310652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accent4">
                    <a:lumMod val="75000"/>
                  </a:schemeClr>
                </a:solidFill>
              </a:rPr>
              <a:t>192.168.1.82</a:t>
            </a:r>
            <a:endParaRPr lang="sv-S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 rot="19696864">
            <a:off x="5154860" y="627206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accent4"/>
                </a:solidFill>
              </a:rPr>
              <a:t>192.168.1.10</a:t>
            </a:r>
            <a:endParaRPr lang="sv-SE" dirty="0">
              <a:solidFill>
                <a:schemeClr val="accent4"/>
              </a:solidFill>
            </a:endParaRPr>
          </a:p>
        </p:txBody>
      </p:sp>
      <p:sp>
        <p:nvSpPr>
          <p:cNvPr id="8" name="Rubrik 1"/>
          <p:cNvSpPr txBox="1">
            <a:spLocks/>
          </p:cNvSpPr>
          <p:nvPr/>
        </p:nvSpPr>
        <p:spPr>
          <a:xfrm rot="754327">
            <a:off x="4106911" y="5068439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195.95.95.95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 rot="992608">
            <a:off x="401340" y="4728505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122.145.1.2</a:t>
            </a:r>
            <a:endParaRPr lang="sv-SE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ubrik 1"/>
          <p:cNvSpPr txBox="1">
            <a:spLocks/>
          </p:cNvSpPr>
          <p:nvPr/>
        </p:nvSpPr>
        <p:spPr>
          <a:xfrm>
            <a:off x="429716" y="5445224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accent5">
                    <a:lumMod val="75000"/>
                  </a:schemeClr>
                </a:solidFill>
              </a:rPr>
              <a:t>192.168.125.10</a:t>
            </a:r>
            <a:endParaRPr lang="sv-S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ubrik 1"/>
          <p:cNvSpPr txBox="1">
            <a:spLocks/>
          </p:cNvSpPr>
          <p:nvPr/>
        </p:nvSpPr>
        <p:spPr>
          <a:xfrm>
            <a:off x="3851920" y="1511176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accent3"/>
                </a:solidFill>
              </a:rPr>
              <a:t>127.0.0.1</a:t>
            </a:r>
            <a:endParaRPr lang="sv-SE" dirty="0">
              <a:solidFill>
                <a:schemeClr val="accent3"/>
              </a:solidFill>
            </a:endParaRPr>
          </a:p>
        </p:txBody>
      </p:sp>
      <p:sp>
        <p:nvSpPr>
          <p:cNvPr id="12" name="Rubrik 1"/>
          <p:cNvSpPr txBox="1">
            <a:spLocks/>
          </p:cNvSpPr>
          <p:nvPr/>
        </p:nvSpPr>
        <p:spPr>
          <a:xfrm rot="3837080">
            <a:off x="5985193" y="2498847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accent5"/>
                </a:solidFill>
              </a:rPr>
              <a:t>128.89.98.65</a:t>
            </a:r>
            <a:endParaRPr lang="sv-SE" dirty="0">
              <a:solidFill>
                <a:schemeClr val="accent5"/>
              </a:solidFill>
            </a:endParaRPr>
          </a:p>
        </p:txBody>
      </p:sp>
      <p:sp>
        <p:nvSpPr>
          <p:cNvPr id="13" name="Rubrik 1"/>
          <p:cNvSpPr txBox="1">
            <a:spLocks/>
          </p:cNvSpPr>
          <p:nvPr/>
        </p:nvSpPr>
        <p:spPr>
          <a:xfrm rot="17741848">
            <a:off x="-1360470" y="3012289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bg1"/>
                </a:solidFill>
              </a:rPr>
              <a:t>212.12.45.87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4" name="Rubrik 1"/>
          <p:cNvSpPr txBox="1">
            <a:spLocks/>
          </p:cNvSpPr>
          <p:nvPr/>
        </p:nvSpPr>
        <p:spPr>
          <a:xfrm rot="21055303">
            <a:off x="1443178" y="1701594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accent6"/>
                </a:solidFill>
              </a:rPr>
              <a:t>118.18.19.221</a:t>
            </a:r>
            <a:endParaRPr lang="sv-SE" dirty="0">
              <a:solidFill>
                <a:schemeClr val="accent6"/>
              </a:solidFill>
            </a:endParaRPr>
          </a:p>
        </p:txBody>
      </p:sp>
      <p:sp>
        <p:nvSpPr>
          <p:cNvPr id="15" name="Rubrik 1"/>
          <p:cNvSpPr txBox="1">
            <a:spLocks/>
          </p:cNvSpPr>
          <p:nvPr/>
        </p:nvSpPr>
        <p:spPr>
          <a:xfrm rot="1859414">
            <a:off x="-322900" y="952468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bg2"/>
                </a:solidFill>
              </a:rPr>
              <a:t>173.19.22.12</a:t>
            </a:r>
            <a:endParaRPr lang="sv-SE" dirty="0">
              <a:solidFill>
                <a:schemeClr val="bg2"/>
              </a:solidFill>
            </a:endParaRPr>
          </a:p>
        </p:txBody>
      </p:sp>
      <p:sp>
        <p:nvSpPr>
          <p:cNvPr id="16" name="Rubrik 1"/>
          <p:cNvSpPr txBox="1">
            <a:spLocks/>
          </p:cNvSpPr>
          <p:nvPr/>
        </p:nvSpPr>
        <p:spPr>
          <a:xfrm rot="436616">
            <a:off x="2142797" y="606383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accent1"/>
                </a:solidFill>
              </a:rPr>
              <a:t>192.168.100.10</a:t>
            </a:r>
            <a:endParaRPr lang="sv-SE" dirty="0">
              <a:solidFill>
                <a:schemeClr val="accent1"/>
              </a:solidFill>
            </a:endParaRPr>
          </a:p>
        </p:txBody>
      </p:sp>
      <p:sp>
        <p:nvSpPr>
          <p:cNvPr id="17" name="Rubrik 1"/>
          <p:cNvSpPr txBox="1">
            <a:spLocks/>
          </p:cNvSpPr>
          <p:nvPr/>
        </p:nvSpPr>
        <p:spPr>
          <a:xfrm rot="20064084">
            <a:off x="-259502" y="549692"/>
            <a:ext cx="457274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solidFill>
                  <a:schemeClr val="tx2"/>
                </a:solidFill>
              </a:rPr>
              <a:t>192.168.1.110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4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 28"/>
          <p:cNvGrpSpPr/>
          <p:nvPr/>
        </p:nvGrpSpPr>
        <p:grpSpPr>
          <a:xfrm>
            <a:off x="1175605" y="1859489"/>
            <a:ext cx="5756649" cy="1240177"/>
            <a:chOff x="1236295" y="1853667"/>
            <a:chExt cx="5756649" cy="1240177"/>
          </a:xfrm>
        </p:grpSpPr>
        <p:sp>
          <p:nvSpPr>
            <p:cNvPr id="30" name="textruta 29"/>
            <p:cNvSpPr txBox="1"/>
            <p:nvPr/>
          </p:nvSpPr>
          <p:spPr>
            <a:xfrm>
              <a:off x="2199716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b="1" dirty="0" smtClean="0"/>
                <a:t>0</a:t>
              </a:r>
              <a:r>
                <a:rPr lang="sv-SE" dirty="0"/>
                <a:t>0</a:t>
              </a:r>
              <a:r>
                <a:rPr lang="sv-SE" dirty="0" smtClean="0"/>
                <a:t>000000</a:t>
              </a:r>
              <a:endParaRPr lang="sv-SE" dirty="0"/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2199716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b="1" dirty="0" smtClean="0"/>
                <a:t>0</a:t>
              </a:r>
              <a:r>
                <a:rPr lang="sv-SE" dirty="0" smtClean="0"/>
                <a:t>1111111</a:t>
              </a:r>
              <a:endParaRPr lang="sv-SE" dirty="0"/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3423852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00000000</a:t>
              </a:r>
              <a:endParaRPr lang="sv-SE" dirty="0"/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3423852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11111111</a:t>
              </a:r>
              <a:endParaRPr lang="sv-SE" dirty="0"/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4647988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00000000</a:t>
              </a:r>
              <a:endParaRPr lang="sv-SE" dirty="0"/>
            </a:p>
          </p:txBody>
        </p:sp>
        <p:sp>
          <p:nvSpPr>
            <p:cNvPr id="35" name="textruta 34"/>
            <p:cNvSpPr txBox="1"/>
            <p:nvPr/>
          </p:nvSpPr>
          <p:spPr>
            <a:xfrm>
              <a:off x="4647988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11111111</a:t>
              </a:r>
              <a:endParaRPr lang="sv-SE" dirty="0"/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5872124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00000000</a:t>
              </a:r>
              <a:endParaRPr lang="sv-SE" dirty="0"/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5872124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11111111</a:t>
              </a:r>
              <a:endParaRPr lang="sv-SE" dirty="0"/>
            </a:p>
          </p:txBody>
        </p:sp>
        <p:sp>
          <p:nvSpPr>
            <p:cNvPr id="38" name="textruta 37"/>
            <p:cNvSpPr txBox="1"/>
            <p:nvPr/>
          </p:nvSpPr>
          <p:spPr>
            <a:xfrm>
              <a:off x="1236295" y="2276872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Klass A</a:t>
              </a:r>
              <a:endParaRPr lang="sv-SE" dirty="0"/>
            </a:p>
          </p:txBody>
        </p:sp>
        <p:cxnSp>
          <p:nvCxnSpPr>
            <p:cNvPr id="39" name="Rak pil 38"/>
            <p:cNvCxnSpPr>
              <a:stCxn id="30" idx="2"/>
              <a:endCxn id="31" idx="0"/>
            </p:cNvCxnSpPr>
            <p:nvPr/>
          </p:nvCxnSpPr>
          <p:spPr>
            <a:xfrm>
              <a:off x="2760126" y="2238104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k pil 39"/>
            <p:cNvCxnSpPr/>
            <p:nvPr/>
          </p:nvCxnSpPr>
          <p:spPr>
            <a:xfrm>
              <a:off x="3984262" y="2227570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k pil 40"/>
            <p:cNvCxnSpPr/>
            <p:nvPr/>
          </p:nvCxnSpPr>
          <p:spPr>
            <a:xfrm>
              <a:off x="5202551" y="2222999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Rak pil 41"/>
            <p:cNvCxnSpPr/>
            <p:nvPr/>
          </p:nvCxnSpPr>
          <p:spPr>
            <a:xfrm>
              <a:off x="6372200" y="2222999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ruta 42"/>
            <p:cNvSpPr txBox="1"/>
            <p:nvPr/>
          </p:nvSpPr>
          <p:spPr>
            <a:xfrm>
              <a:off x="1662557" y="18536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0</a:t>
              </a:r>
            </a:p>
          </p:txBody>
        </p:sp>
        <p:sp>
          <p:nvSpPr>
            <p:cNvPr id="44" name="textruta 43"/>
            <p:cNvSpPr txBox="1"/>
            <p:nvPr/>
          </p:nvSpPr>
          <p:spPr>
            <a:xfrm>
              <a:off x="1634299" y="272451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127</a:t>
              </a:r>
              <a:endParaRPr lang="sv-SE" dirty="0"/>
            </a:p>
          </p:txBody>
        </p:sp>
      </p:grpSp>
      <p:cxnSp>
        <p:nvCxnSpPr>
          <p:cNvPr id="45" name="Rak 44"/>
          <p:cNvCxnSpPr/>
          <p:nvPr/>
        </p:nvCxnSpPr>
        <p:spPr>
          <a:xfrm>
            <a:off x="3318055" y="1616140"/>
            <a:ext cx="0" cy="174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ruta 45"/>
          <p:cNvSpPr txBox="1"/>
          <p:nvPr/>
        </p:nvSpPr>
        <p:spPr>
          <a:xfrm>
            <a:off x="2397048" y="1471279"/>
            <a:ext cx="79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Nät-ID</a:t>
            </a:r>
            <a:endParaRPr lang="sv-SE" dirty="0"/>
          </a:p>
        </p:txBody>
      </p:sp>
      <p:sp>
        <p:nvSpPr>
          <p:cNvPr id="47" name="textruta 46"/>
          <p:cNvSpPr txBox="1"/>
          <p:nvPr/>
        </p:nvSpPr>
        <p:spPr>
          <a:xfrm>
            <a:off x="3469150" y="1468418"/>
            <a:ext cx="9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Dator-ID</a:t>
            </a:r>
            <a:endParaRPr lang="sv-SE" dirty="0"/>
          </a:p>
        </p:txBody>
      </p:sp>
      <p:sp>
        <p:nvSpPr>
          <p:cNvPr id="48" name="textruta 47"/>
          <p:cNvSpPr txBox="1"/>
          <p:nvPr/>
        </p:nvSpPr>
        <p:spPr>
          <a:xfrm>
            <a:off x="539552" y="3879412"/>
            <a:ext cx="79683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En klass A adress har en byte reserverad för Nät-ID och tre byte för Dator-ID. </a:t>
            </a:r>
            <a:endParaRPr lang="sv-SE" dirty="0"/>
          </a:p>
          <a:p>
            <a:r>
              <a:rPr lang="sv-SE" dirty="0" smtClean="0"/>
              <a:t>Första byten i Nät-ID börjar alltid med 0 vilket betyder att adressen kan vara mellan</a:t>
            </a:r>
          </a:p>
          <a:p>
            <a:r>
              <a:rPr lang="sv-SE" dirty="0"/>
              <a:t>0</a:t>
            </a:r>
            <a:r>
              <a:rPr lang="sv-SE" dirty="0" smtClean="0"/>
              <a:t>0000000 och 01111111 = 0 – 127.</a:t>
            </a:r>
          </a:p>
          <a:p>
            <a:endParaRPr lang="sv-SE" dirty="0"/>
          </a:p>
          <a:p>
            <a:r>
              <a:rPr lang="sv-SE" dirty="0" smtClean="0"/>
              <a:t>Det finns plats för ca 16,5 miljoner datorer i ett klass A-nät men det kan bara finnas</a:t>
            </a:r>
          </a:p>
          <a:p>
            <a:r>
              <a:rPr lang="sv-SE" dirty="0" smtClean="0"/>
              <a:t>126 sådana nät.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744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1175605" y="1859489"/>
            <a:ext cx="5756649" cy="1240177"/>
            <a:chOff x="1236295" y="1853667"/>
            <a:chExt cx="5756649" cy="1240177"/>
          </a:xfrm>
        </p:grpSpPr>
        <p:sp>
          <p:nvSpPr>
            <p:cNvPr id="3" name="textruta 2"/>
            <p:cNvSpPr txBox="1"/>
            <p:nvPr/>
          </p:nvSpPr>
          <p:spPr>
            <a:xfrm>
              <a:off x="2199716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b="1" dirty="0" smtClean="0"/>
                <a:t>10</a:t>
              </a:r>
              <a:r>
                <a:rPr lang="sv-SE" dirty="0" smtClean="0"/>
                <a:t>000000</a:t>
              </a:r>
              <a:endParaRPr lang="sv-SE" dirty="0"/>
            </a:p>
          </p:txBody>
        </p:sp>
        <p:sp>
          <p:nvSpPr>
            <p:cNvPr id="4" name="textruta 3"/>
            <p:cNvSpPr txBox="1"/>
            <p:nvPr/>
          </p:nvSpPr>
          <p:spPr>
            <a:xfrm>
              <a:off x="2199716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b="1" dirty="0" smtClean="0"/>
                <a:t>1</a:t>
              </a:r>
              <a:r>
                <a:rPr lang="sv-SE" b="1" dirty="0"/>
                <a:t>0</a:t>
              </a:r>
              <a:r>
                <a:rPr lang="sv-SE" dirty="0" smtClean="0"/>
                <a:t>111111</a:t>
              </a:r>
              <a:endParaRPr lang="sv-SE" dirty="0"/>
            </a:p>
          </p:txBody>
        </p:sp>
        <p:sp>
          <p:nvSpPr>
            <p:cNvPr id="5" name="textruta 4"/>
            <p:cNvSpPr txBox="1"/>
            <p:nvPr/>
          </p:nvSpPr>
          <p:spPr>
            <a:xfrm>
              <a:off x="3423852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00000000</a:t>
              </a:r>
              <a:endParaRPr lang="sv-SE" dirty="0"/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3423852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11111111</a:t>
              </a:r>
              <a:endParaRPr lang="sv-SE" dirty="0"/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4647988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00000000</a:t>
              </a:r>
              <a:endParaRPr lang="sv-SE" dirty="0"/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4647988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11111111</a:t>
              </a:r>
              <a:endParaRPr lang="sv-SE" dirty="0"/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5872124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00000000</a:t>
              </a:r>
              <a:endParaRPr lang="sv-SE" dirty="0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5872124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11111111</a:t>
              </a:r>
              <a:endParaRPr lang="sv-SE" dirty="0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1236295" y="2276872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Klass B</a:t>
              </a:r>
              <a:endParaRPr lang="sv-SE" dirty="0"/>
            </a:p>
          </p:txBody>
        </p:sp>
        <p:cxnSp>
          <p:nvCxnSpPr>
            <p:cNvPr id="12" name="Rak pil 11"/>
            <p:cNvCxnSpPr>
              <a:stCxn id="3" idx="2"/>
              <a:endCxn id="4" idx="0"/>
            </p:cNvCxnSpPr>
            <p:nvPr/>
          </p:nvCxnSpPr>
          <p:spPr>
            <a:xfrm>
              <a:off x="2760126" y="2238104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ak pil 12"/>
            <p:cNvCxnSpPr/>
            <p:nvPr/>
          </p:nvCxnSpPr>
          <p:spPr>
            <a:xfrm>
              <a:off x="3984262" y="2227570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ak pil 13"/>
            <p:cNvCxnSpPr/>
            <p:nvPr/>
          </p:nvCxnSpPr>
          <p:spPr>
            <a:xfrm>
              <a:off x="5202551" y="2222999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ak pil 14"/>
            <p:cNvCxnSpPr/>
            <p:nvPr/>
          </p:nvCxnSpPr>
          <p:spPr>
            <a:xfrm>
              <a:off x="6372200" y="2222999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ruta 15"/>
            <p:cNvSpPr txBox="1"/>
            <p:nvPr/>
          </p:nvSpPr>
          <p:spPr>
            <a:xfrm>
              <a:off x="1662557" y="185366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128</a:t>
              </a:r>
              <a:endParaRPr lang="sv-SE" dirty="0"/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1634299" y="272451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191</a:t>
              </a:r>
              <a:endParaRPr lang="sv-SE" dirty="0"/>
            </a:p>
          </p:txBody>
        </p:sp>
      </p:grpSp>
      <p:cxnSp>
        <p:nvCxnSpPr>
          <p:cNvPr id="18" name="Rak 17"/>
          <p:cNvCxnSpPr/>
          <p:nvPr/>
        </p:nvCxnSpPr>
        <p:spPr>
          <a:xfrm>
            <a:off x="4537207" y="1616140"/>
            <a:ext cx="0" cy="174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539552" y="3879412"/>
            <a:ext cx="80853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En klass B adress har två byte reserverad för Nät-ID och två byte för Dator-ID. </a:t>
            </a:r>
            <a:endParaRPr lang="sv-SE" dirty="0"/>
          </a:p>
          <a:p>
            <a:r>
              <a:rPr lang="sv-SE" dirty="0" smtClean="0"/>
              <a:t>Första byten i Nät-ID börjar alltid med 10 vilket betyder att adressen kan vara mellan</a:t>
            </a:r>
          </a:p>
          <a:p>
            <a:r>
              <a:rPr lang="sv-SE" dirty="0" smtClean="0"/>
              <a:t>10000000 och 10111111 = 128 – 191.</a:t>
            </a:r>
          </a:p>
          <a:p>
            <a:endParaRPr lang="sv-SE" dirty="0"/>
          </a:p>
          <a:p>
            <a:r>
              <a:rPr lang="sv-SE" dirty="0"/>
              <a:t>Det finns plats för ca </a:t>
            </a:r>
            <a:r>
              <a:rPr lang="sv-SE" dirty="0" smtClean="0"/>
              <a:t>65000 </a:t>
            </a:r>
            <a:r>
              <a:rPr lang="sv-SE" dirty="0"/>
              <a:t>datorer i </a:t>
            </a:r>
            <a:r>
              <a:rPr lang="sv-SE"/>
              <a:t>ett </a:t>
            </a:r>
            <a:r>
              <a:rPr lang="sv-SE" smtClean="0"/>
              <a:t>klass B </a:t>
            </a:r>
            <a:r>
              <a:rPr lang="sv-SE" dirty="0" smtClean="0"/>
              <a:t>-</a:t>
            </a:r>
            <a:r>
              <a:rPr lang="sv-SE" dirty="0"/>
              <a:t>nät </a:t>
            </a:r>
            <a:r>
              <a:rPr lang="sv-SE" dirty="0" smtClean="0"/>
              <a:t>och det kan finnas 16000</a:t>
            </a:r>
            <a:endParaRPr lang="sv-SE" dirty="0"/>
          </a:p>
          <a:p>
            <a:r>
              <a:rPr lang="sv-SE" dirty="0" smtClean="0"/>
              <a:t>sådana </a:t>
            </a:r>
            <a:r>
              <a:rPr lang="sv-SE" dirty="0"/>
              <a:t>nät.</a:t>
            </a:r>
          </a:p>
          <a:p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3523840" y="1471279"/>
            <a:ext cx="79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Nät-ID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4595942" y="1468418"/>
            <a:ext cx="9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Dator-ID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426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1175605" y="1859489"/>
            <a:ext cx="5756649" cy="1240177"/>
            <a:chOff x="1236295" y="1853667"/>
            <a:chExt cx="5756649" cy="1240177"/>
          </a:xfrm>
        </p:grpSpPr>
        <p:sp>
          <p:nvSpPr>
            <p:cNvPr id="3" name="textruta 2"/>
            <p:cNvSpPr txBox="1"/>
            <p:nvPr/>
          </p:nvSpPr>
          <p:spPr>
            <a:xfrm>
              <a:off x="2199716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b="1" dirty="0" smtClean="0"/>
                <a:t>110</a:t>
              </a:r>
              <a:r>
                <a:rPr lang="sv-SE" dirty="0" smtClean="0"/>
                <a:t>00000</a:t>
              </a:r>
              <a:endParaRPr lang="sv-SE" dirty="0"/>
            </a:p>
          </p:txBody>
        </p:sp>
        <p:sp>
          <p:nvSpPr>
            <p:cNvPr id="4" name="textruta 3"/>
            <p:cNvSpPr txBox="1"/>
            <p:nvPr/>
          </p:nvSpPr>
          <p:spPr>
            <a:xfrm>
              <a:off x="2199716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b="1" dirty="0" smtClean="0"/>
                <a:t>110</a:t>
              </a:r>
              <a:r>
                <a:rPr lang="sv-SE" dirty="0" smtClean="0"/>
                <a:t>11111</a:t>
              </a:r>
              <a:endParaRPr lang="sv-SE" dirty="0"/>
            </a:p>
          </p:txBody>
        </p:sp>
        <p:sp>
          <p:nvSpPr>
            <p:cNvPr id="5" name="textruta 4"/>
            <p:cNvSpPr txBox="1"/>
            <p:nvPr/>
          </p:nvSpPr>
          <p:spPr>
            <a:xfrm>
              <a:off x="3423852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00000000</a:t>
              </a:r>
              <a:endParaRPr lang="sv-SE" dirty="0"/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3423852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11111111</a:t>
              </a:r>
              <a:endParaRPr lang="sv-SE" dirty="0"/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4647988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00000000</a:t>
              </a:r>
              <a:endParaRPr lang="sv-SE" dirty="0"/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4647988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11111111</a:t>
              </a:r>
              <a:endParaRPr lang="sv-SE" dirty="0"/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5872124" y="186877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00000000</a:t>
              </a:r>
              <a:endParaRPr lang="sv-SE" dirty="0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5872124" y="2724512"/>
              <a:ext cx="11208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v-SE" dirty="0" smtClean="0"/>
                <a:t>11111111</a:t>
              </a:r>
              <a:endParaRPr lang="sv-SE" dirty="0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1236295" y="2276872"/>
              <a:ext cx="824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Klass C</a:t>
              </a:r>
              <a:endParaRPr lang="sv-SE" dirty="0"/>
            </a:p>
          </p:txBody>
        </p:sp>
        <p:cxnSp>
          <p:nvCxnSpPr>
            <p:cNvPr id="12" name="Rak pil 11"/>
            <p:cNvCxnSpPr>
              <a:stCxn id="3" idx="2"/>
              <a:endCxn id="4" idx="0"/>
            </p:cNvCxnSpPr>
            <p:nvPr/>
          </p:nvCxnSpPr>
          <p:spPr>
            <a:xfrm>
              <a:off x="2760126" y="2238104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ak pil 12"/>
            <p:cNvCxnSpPr/>
            <p:nvPr/>
          </p:nvCxnSpPr>
          <p:spPr>
            <a:xfrm>
              <a:off x="3984262" y="2227570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ak pil 13"/>
            <p:cNvCxnSpPr/>
            <p:nvPr/>
          </p:nvCxnSpPr>
          <p:spPr>
            <a:xfrm>
              <a:off x="5202551" y="2222999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ak pil 14"/>
            <p:cNvCxnSpPr/>
            <p:nvPr/>
          </p:nvCxnSpPr>
          <p:spPr>
            <a:xfrm>
              <a:off x="6372200" y="2222999"/>
              <a:ext cx="0" cy="4864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ruta 15"/>
            <p:cNvSpPr txBox="1"/>
            <p:nvPr/>
          </p:nvSpPr>
          <p:spPr>
            <a:xfrm>
              <a:off x="1662557" y="185366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192</a:t>
              </a:r>
              <a:endParaRPr lang="sv-SE" dirty="0"/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1634299" y="272451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223</a:t>
              </a:r>
              <a:endParaRPr lang="sv-SE" dirty="0"/>
            </a:p>
          </p:txBody>
        </p:sp>
      </p:grpSp>
      <p:cxnSp>
        <p:nvCxnSpPr>
          <p:cNvPr id="18" name="Rak 17"/>
          <p:cNvCxnSpPr/>
          <p:nvPr/>
        </p:nvCxnSpPr>
        <p:spPr>
          <a:xfrm>
            <a:off x="5754298" y="1618898"/>
            <a:ext cx="0" cy="174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4770700" y="1471279"/>
            <a:ext cx="79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Nät-ID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5907454" y="1468418"/>
            <a:ext cx="9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Dator-ID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539552" y="3879412"/>
            <a:ext cx="82023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En klass C adress har tre byte reserverad för Nät-ID och en byte för Dator-ID. </a:t>
            </a:r>
            <a:endParaRPr lang="sv-SE" dirty="0"/>
          </a:p>
          <a:p>
            <a:r>
              <a:rPr lang="sv-SE" dirty="0" smtClean="0"/>
              <a:t>Första byten i Nät-ID börjar alltid med 110 vilket betyder att adressen kan vara mellan</a:t>
            </a:r>
          </a:p>
          <a:p>
            <a:r>
              <a:rPr lang="sv-SE" dirty="0" smtClean="0"/>
              <a:t>11000000 och 11011111 = 192 – 233.</a:t>
            </a:r>
          </a:p>
          <a:p>
            <a:endParaRPr lang="sv-SE" dirty="0"/>
          </a:p>
          <a:p>
            <a:r>
              <a:rPr lang="sv-SE" dirty="0"/>
              <a:t>Det finns plats för </a:t>
            </a:r>
            <a:r>
              <a:rPr lang="sv-SE" dirty="0" smtClean="0"/>
              <a:t>254 </a:t>
            </a:r>
            <a:r>
              <a:rPr lang="sv-SE" dirty="0"/>
              <a:t>datorer i ett </a:t>
            </a:r>
            <a:r>
              <a:rPr lang="sv-SE" dirty="0" smtClean="0"/>
              <a:t>klass C-nät </a:t>
            </a:r>
            <a:r>
              <a:rPr lang="sv-SE" dirty="0"/>
              <a:t>och det kan </a:t>
            </a:r>
            <a:r>
              <a:rPr lang="sv-SE" dirty="0" smtClean="0"/>
              <a:t>finnas ca 2 miljoner</a:t>
            </a:r>
            <a:endParaRPr lang="sv-SE" dirty="0"/>
          </a:p>
          <a:p>
            <a:r>
              <a:rPr lang="sv-SE" dirty="0"/>
              <a:t>sådana nät.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490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481588" y="324915"/>
            <a:ext cx="4180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/>
              <a:t>Tanken med klassindelning</a:t>
            </a:r>
            <a:endParaRPr lang="sv-SE" sz="2800" b="1" dirty="0"/>
          </a:p>
        </p:txBody>
      </p:sp>
      <p:sp>
        <p:nvSpPr>
          <p:cNvPr id="3" name="textruta 2"/>
          <p:cNvSpPr txBox="1"/>
          <p:nvPr/>
        </p:nvSpPr>
        <p:spPr>
          <a:xfrm>
            <a:off x="462399" y="1312957"/>
            <a:ext cx="45365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Den ursprungliga tanken med Internet var att alla datorer som anslöts skulle ha en egen</a:t>
            </a:r>
            <a:br>
              <a:rPr lang="sv-SE" sz="1600" dirty="0" smtClean="0"/>
            </a:br>
            <a:r>
              <a:rPr lang="sv-SE" sz="1600" dirty="0" smtClean="0"/>
              <a:t>fast IP-adress. Datorer inom samma företag eller organisation skulle då helst ha samma Nät-ID.</a:t>
            </a:r>
          </a:p>
          <a:p>
            <a:r>
              <a:rPr lang="sv-SE" sz="1600" dirty="0" smtClean="0"/>
              <a:t>Mycket stora företag kunde då få en egen klass-A-adress med plats för upp till 16 miljoner datorer.</a:t>
            </a:r>
          </a:p>
          <a:p>
            <a:r>
              <a:rPr lang="sv-SE" sz="1600" dirty="0" smtClean="0"/>
              <a:t>I hela världen kunde det då finnas 126 sådana klass A-nät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321" y="1062754"/>
            <a:ext cx="2982572" cy="2438253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67544" y="3625263"/>
            <a:ext cx="76208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Ett mellanstort företag kunde få ett klass B-nät med plats för ca 65000 datorer. </a:t>
            </a:r>
          </a:p>
          <a:p>
            <a:r>
              <a:rPr lang="sv-SE" sz="1600" dirty="0" smtClean="0"/>
              <a:t>I världen kunde det då finnas drygt 16000 sådana nät. </a:t>
            </a:r>
          </a:p>
          <a:p>
            <a:endParaRPr lang="sv-SE" sz="1600" dirty="0"/>
          </a:p>
          <a:p>
            <a:r>
              <a:rPr lang="sv-SE" sz="1600" dirty="0" smtClean="0"/>
              <a:t>Ett litet företag kunde få et klass C-nät med plats för 254 datorer. I hela världen kunde det</a:t>
            </a:r>
          </a:p>
          <a:p>
            <a:r>
              <a:rPr lang="sv-SE" sz="1600" dirty="0"/>
              <a:t>f</a:t>
            </a:r>
            <a:r>
              <a:rPr lang="sv-SE" sz="1600" dirty="0" smtClean="0"/>
              <a:t>innas drygt 2 miljoner klass C-nät.</a:t>
            </a:r>
            <a:endParaRPr lang="sv-SE" sz="1600" dirty="0"/>
          </a:p>
        </p:txBody>
      </p:sp>
      <p:sp>
        <p:nvSpPr>
          <p:cNvPr id="6" name="textruta 5"/>
          <p:cNvSpPr txBox="1"/>
          <p:nvPr/>
        </p:nvSpPr>
        <p:spPr>
          <a:xfrm>
            <a:off x="479911" y="5254560"/>
            <a:ext cx="7068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I dag har man övergivit denna tanke och istället använder man privata nät där hela </a:t>
            </a:r>
          </a:p>
          <a:p>
            <a:r>
              <a:rPr lang="sv-SE" sz="1600" dirty="0" smtClean="0"/>
              <a:t>Nätverket kopplas till Internet med en enda IP-adress. </a:t>
            </a:r>
          </a:p>
          <a:p>
            <a:r>
              <a:rPr lang="sv-SE" sz="1600" dirty="0" smtClean="0"/>
              <a:t>Detta kallad NAT=</a:t>
            </a:r>
            <a:r>
              <a:rPr lang="sv-SE" sz="1600" dirty="0" err="1" smtClean="0"/>
              <a:t>Network</a:t>
            </a:r>
            <a:r>
              <a:rPr lang="sv-SE" sz="1600" dirty="0" smtClean="0"/>
              <a:t> adress </a:t>
            </a:r>
            <a:r>
              <a:rPr lang="sv-SE" sz="1600" dirty="0" err="1" smtClean="0"/>
              <a:t>translation</a:t>
            </a:r>
            <a:r>
              <a:rPr lang="sv-SE" sz="1600" dirty="0" smtClean="0"/>
              <a:t> och det skall vi prata mer om snart.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16431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378836" y="260648"/>
            <a:ext cx="43863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600" dirty="0" err="1" smtClean="0"/>
              <a:t>Subnätmask</a:t>
            </a:r>
            <a:endParaRPr lang="sv-SE" sz="6600" dirty="0"/>
          </a:p>
        </p:txBody>
      </p:sp>
      <p:sp>
        <p:nvSpPr>
          <p:cNvPr id="3" name="textruta 2"/>
          <p:cNvSpPr txBox="1"/>
          <p:nvPr/>
        </p:nvSpPr>
        <p:spPr>
          <a:xfrm>
            <a:off x="774293" y="1443471"/>
            <a:ext cx="7595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Subnätmasken</a:t>
            </a:r>
            <a:r>
              <a:rPr lang="sv-SE" dirty="0" smtClean="0"/>
              <a:t> är den som talar om vilken del av IP-adressen som är Nät-ID och</a:t>
            </a:r>
            <a:br>
              <a:rPr lang="sv-SE" dirty="0" smtClean="0"/>
            </a:br>
            <a:r>
              <a:rPr lang="sv-SE" dirty="0" smtClean="0"/>
              <a:t>vilken som är dator-ID. </a:t>
            </a: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08115"/>
              </p:ext>
            </p:extLst>
          </p:nvPr>
        </p:nvGraphicFramePr>
        <p:xfrm>
          <a:off x="395536" y="2276872"/>
          <a:ext cx="44974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033"/>
                <a:gridCol w="248338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Standardvärden</a:t>
                      </a:r>
                      <a:r>
                        <a:rPr lang="sv-SE" baseline="0" dirty="0" smtClean="0"/>
                        <a:t> på </a:t>
                      </a:r>
                      <a:r>
                        <a:rPr lang="sv-SE" baseline="0" dirty="0" err="1" smtClean="0"/>
                        <a:t>subnätmask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Klass 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255.0.0.0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Klass 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255.255.0.0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Klass C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255.255.255.0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1619672" y="4941168"/>
            <a:ext cx="63065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11000000.10101000.10010000.11110101</a:t>
            </a:r>
          </a:p>
          <a:p>
            <a:r>
              <a:rPr lang="sv-SE" sz="2800" dirty="0" smtClean="0"/>
              <a:t>11111111.11111111.11111111.00000000</a:t>
            </a:r>
            <a:endParaRPr lang="sv-SE" sz="2800" dirty="0"/>
          </a:p>
        </p:txBody>
      </p:sp>
      <p:sp>
        <p:nvSpPr>
          <p:cNvPr id="9" name="textruta 8"/>
          <p:cNvSpPr txBox="1"/>
          <p:nvPr/>
        </p:nvSpPr>
        <p:spPr>
          <a:xfrm>
            <a:off x="5719010" y="2708920"/>
            <a:ext cx="26516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192.168.144.245</a:t>
            </a:r>
          </a:p>
          <a:p>
            <a:r>
              <a:rPr lang="sv-SE" sz="2800" dirty="0" smtClean="0"/>
              <a:t>255.255.255.0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88496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37828" y="2130425"/>
            <a:ext cx="7772400" cy="1470025"/>
          </a:xfrm>
        </p:spPr>
        <p:txBody>
          <a:bodyPr/>
          <a:lstStyle/>
          <a:p>
            <a:r>
              <a:rPr lang="sv-SE" dirty="0" smtClean="0"/>
              <a:t>192.168.125.54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23628" y="188640"/>
            <a:ext cx="6400800" cy="1752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sv-SE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Vilken klass tillhör denna IP-adress?</a:t>
            </a: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423628" y="357301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sv-SE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 vad blir då </a:t>
            </a:r>
            <a:r>
              <a:rPr lang="sv-SE" sz="4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subnätmasken</a:t>
            </a:r>
            <a:r>
              <a:rPr lang="sv-SE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sv-SE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737828" y="5229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255.255.255.0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251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411760" y="652046"/>
            <a:ext cx="391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Kan dessa kommunicera med varandra?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167956"/>
              </p:ext>
            </p:extLst>
          </p:nvPr>
        </p:nvGraphicFramePr>
        <p:xfrm>
          <a:off x="1403647" y="1516939"/>
          <a:ext cx="5616624" cy="1854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72208"/>
                <a:gridCol w="1872208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192.168.1.25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/>
                        <a:t>192.168.1.65</a:t>
                      </a:r>
                      <a:endParaRPr lang="sv-SE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192.168.100.200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192.168.101.201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178.45.12.32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178.45.241.221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10.0.0.1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10.25.56.42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45.45.45.45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55.45.45.45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Rak pil 5"/>
          <p:cNvCxnSpPr/>
          <p:nvPr/>
        </p:nvCxnSpPr>
        <p:spPr>
          <a:xfrm>
            <a:off x="3588371" y="1695203"/>
            <a:ext cx="9344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ak pil 6"/>
          <p:cNvCxnSpPr/>
          <p:nvPr/>
        </p:nvCxnSpPr>
        <p:spPr>
          <a:xfrm>
            <a:off x="3588371" y="2062891"/>
            <a:ext cx="9344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ak pil 7"/>
          <p:cNvCxnSpPr/>
          <p:nvPr/>
        </p:nvCxnSpPr>
        <p:spPr>
          <a:xfrm>
            <a:off x="3588371" y="2430579"/>
            <a:ext cx="9344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ak pil 8"/>
          <p:cNvCxnSpPr/>
          <p:nvPr/>
        </p:nvCxnSpPr>
        <p:spPr>
          <a:xfrm>
            <a:off x="3588371" y="2798267"/>
            <a:ext cx="9344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>
            <a:off x="3588371" y="3165955"/>
            <a:ext cx="9344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7092280" y="151053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Ja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093349" y="1879869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Nej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7092280" y="2245913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Ja</a:t>
            </a:r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7093349" y="261524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Ja</a:t>
            </a:r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7092280" y="4924297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Nej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1547664" y="4797152"/>
            <a:ext cx="5338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178.45.12.32			178.45.241.221</a:t>
            </a:r>
          </a:p>
          <a:p>
            <a:r>
              <a:rPr lang="sv-SE" dirty="0" smtClean="0"/>
              <a:t>255.255.255.0			255.255.255.0</a:t>
            </a:r>
            <a:endParaRPr lang="sv-SE" dirty="0"/>
          </a:p>
        </p:txBody>
      </p:sp>
      <p:cxnSp>
        <p:nvCxnSpPr>
          <p:cNvPr id="21" name="Rak pil 20"/>
          <p:cNvCxnSpPr/>
          <p:nvPr/>
        </p:nvCxnSpPr>
        <p:spPr>
          <a:xfrm>
            <a:off x="3588371" y="5108963"/>
            <a:ext cx="9344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ruta 21"/>
          <p:cNvSpPr txBox="1"/>
          <p:nvPr/>
        </p:nvSpPr>
        <p:spPr>
          <a:xfrm>
            <a:off x="7024954" y="2981289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Nej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413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126234" y="260648"/>
            <a:ext cx="4891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 smtClean="0"/>
              <a:t>Lite onödigt vetande</a:t>
            </a:r>
            <a:endParaRPr lang="sv-SE" sz="4400" dirty="0"/>
          </a:p>
        </p:txBody>
      </p:sp>
      <p:sp>
        <p:nvSpPr>
          <p:cNvPr id="3" name="Rektangel 2"/>
          <p:cNvSpPr/>
          <p:nvPr/>
        </p:nvSpPr>
        <p:spPr>
          <a:xfrm>
            <a:off x="323528" y="1196752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IPv4 har 4 miljarder adresser men är på väg att ta slut på grund av den sneda fördelningen. </a:t>
            </a:r>
            <a:r>
              <a:rPr lang="sv-SE" dirty="0" err="1" smtClean="0"/>
              <a:t>T.ex</a:t>
            </a:r>
            <a:r>
              <a:rPr lang="sv-SE" dirty="0"/>
              <a:t> </a:t>
            </a:r>
            <a:r>
              <a:rPr lang="sv-SE" dirty="0" smtClean="0"/>
              <a:t>har:</a:t>
            </a:r>
          </a:p>
          <a:p>
            <a:endParaRPr lang="sv-S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IBM </a:t>
            </a:r>
            <a:r>
              <a:rPr lang="sv-SE" dirty="0" err="1"/>
              <a:t>Computers</a:t>
            </a:r>
            <a:r>
              <a:rPr lang="sv-SE" dirty="0"/>
              <a:t>: 33 miljoner adresser. </a:t>
            </a:r>
            <a:endParaRPr lang="sv-S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Stanford </a:t>
            </a:r>
            <a:r>
              <a:rPr lang="sv-SE" dirty="0"/>
              <a:t>University: 17 miljoner adresser. </a:t>
            </a:r>
            <a:endParaRPr lang="sv-S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US </a:t>
            </a:r>
            <a:r>
              <a:rPr lang="sv-SE" dirty="0" err="1"/>
              <a:t>Government</a:t>
            </a:r>
            <a:r>
              <a:rPr lang="sv-SE" dirty="0"/>
              <a:t>: 168 miljoner adresser. </a:t>
            </a:r>
            <a:endParaRPr lang="sv-S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Hela </a:t>
            </a:r>
            <a:r>
              <a:rPr lang="sv-SE" dirty="0"/>
              <a:t>Kina: 9 miljoner adresser.</a:t>
            </a:r>
          </a:p>
        </p:txBody>
      </p:sp>
      <p:sp>
        <p:nvSpPr>
          <p:cNvPr id="4" name="Rektangel 3"/>
          <p:cNvSpPr/>
          <p:nvPr/>
        </p:nvSpPr>
        <p:spPr>
          <a:xfrm>
            <a:off x="467544" y="321134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Lösningen på adressbristen är att införa en ny version av protokollet, </a:t>
            </a:r>
            <a:r>
              <a:rPr lang="sv-SE" dirty="0" smtClean="0"/>
              <a:t>IPv6. Med </a:t>
            </a:r>
            <a:r>
              <a:rPr lang="sv-SE" dirty="0"/>
              <a:t>IPv6 blir IP-adresserna 128 bitar långa i stället för 32, vilket innebär att det totala antalet möjliga adresser blir i det närmaste obegränsat. För att demonstrera detta kan man nöja sig med att förklara att det med IPv6 skulle kunna finnas cirka 5 x 10 upphöjt till 28 IP-adresser för varje individ på jorden. Då skulle just du alltså få dina helt egna </a:t>
            </a:r>
            <a:endParaRPr lang="sv-SE" dirty="0" smtClean="0"/>
          </a:p>
          <a:p>
            <a:r>
              <a:rPr lang="sv-SE" dirty="0" smtClean="0"/>
              <a:t>50 </a:t>
            </a:r>
            <a:r>
              <a:rPr lang="sv-SE" dirty="0"/>
              <a:t>000 000 000 000 000 000 000 000 000 IP-adresser!</a:t>
            </a:r>
          </a:p>
        </p:txBody>
      </p:sp>
      <p:sp>
        <p:nvSpPr>
          <p:cNvPr id="5" name="Rektangel 4"/>
          <p:cNvSpPr/>
          <p:nvPr/>
        </p:nvSpPr>
        <p:spPr>
          <a:xfrm>
            <a:off x="481080" y="4986209"/>
            <a:ext cx="78353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Hypotetiskt Exempel för IPv6: Om Internet växte så snabbt att det anslöts </a:t>
            </a:r>
            <a:r>
              <a:rPr lang="sv-SE" i="1" dirty="0"/>
              <a:t>en biljon</a:t>
            </a:r>
            <a:r>
              <a:rPr lang="sv-SE" dirty="0"/>
              <a:t> nya datorer varje </a:t>
            </a:r>
            <a:r>
              <a:rPr lang="sv-SE" i="1" dirty="0"/>
              <a:t>mikrosekund</a:t>
            </a:r>
            <a:r>
              <a:rPr lang="sv-SE" dirty="0"/>
              <a:t> skulle adressutrymmet för IPv6 räcka i cirka </a:t>
            </a:r>
            <a:r>
              <a:rPr lang="sv-SE" i="1" dirty="0"/>
              <a:t>fyra biljarder år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326367" y="6197540"/>
            <a:ext cx="614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smtClean="0"/>
              <a:t>En biljard är samma som tusen biljoner eller en miljon miljarder.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61999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 smtClean="0"/>
              <a:t>ROUTING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426620" y="1556792"/>
            <a:ext cx="6290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Nu har vi bl.a. lärt oss att för att en dator skall fungera i ett LAN </a:t>
            </a:r>
          </a:p>
          <a:p>
            <a:r>
              <a:rPr lang="sv-SE" dirty="0" smtClean="0"/>
              <a:t>måste den ha en IP-adress och en </a:t>
            </a:r>
            <a:r>
              <a:rPr lang="sv-SE" dirty="0" err="1" smtClean="0"/>
              <a:t>subnätmask</a:t>
            </a:r>
            <a:r>
              <a:rPr lang="sv-SE" dirty="0" smtClean="0"/>
              <a:t>. Men om den skall</a:t>
            </a:r>
          </a:p>
          <a:p>
            <a:r>
              <a:rPr lang="sv-SE" dirty="0"/>
              <a:t>k</a:t>
            </a:r>
            <a:r>
              <a:rPr lang="sv-SE" dirty="0" smtClean="0"/>
              <a:t>unna kommunicera med omvärlden så den behöver även en: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255276" y="2636912"/>
            <a:ext cx="463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Default </a:t>
            </a:r>
            <a:r>
              <a:rPr lang="sv-SE" sz="3600" dirty="0" err="1" smtClean="0"/>
              <a:t>Gateway</a:t>
            </a:r>
            <a:r>
              <a:rPr lang="sv-SE" sz="3600" dirty="0" smtClean="0"/>
              <a:t>-adress</a:t>
            </a:r>
            <a:endParaRPr lang="sv-SE" sz="3600" dirty="0"/>
          </a:p>
        </p:txBody>
      </p:sp>
      <p:sp>
        <p:nvSpPr>
          <p:cNvPr id="5" name="textruta 4"/>
          <p:cNvSpPr txBox="1"/>
          <p:nvPr/>
        </p:nvSpPr>
        <p:spPr>
          <a:xfrm>
            <a:off x="750057" y="3645024"/>
            <a:ext cx="7757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Default </a:t>
            </a:r>
            <a:r>
              <a:rPr lang="sv-SE" dirty="0" err="1" smtClean="0"/>
              <a:t>Gateway</a:t>
            </a:r>
            <a:r>
              <a:rPr lang="sv-SE" dirty="0" smtClean="0"/>
              <a:t> är nätverkets router. Routern översätter mellan två olika</a:t>
            </a:r>
            <a:br>
              <a:rPr lang="sv-SE" dirty="0" smtClean="0"/>
            </a:br>
            <a:r>
              <a:rPr lang="sv-SE" dirty="0" smtClean="0"/>
              <a:t>nät som inte kan kommunicera direkt på grund av att de har olika nät-ID.</a:t>
            </a:r>
          </a:p>
          <a:p>
            <a:endParaRPr lang="sv-SE" dirty="0"/>
          </a:p>
          <a:p>
            <a:r>
              <a:rPr lang="sv-SE" dirty="0" smtClean="0"/>
              <a:t>Det vanligaste exemplet där en default </a:t>
            </a:r>
            <a:r>
              <a:rPr lang="sv-SE" dirty="0" err="1" smtClean="0"/>
              <a:t>gateway</a:t>
            </a:r>
            <a:r>
              <a:rPr lang="sv-SE" dirty="0" smtClean="0"/>
              <a:t> (router) behövs är mellan </a:t>
            </a:r>
            <a:r>
              <a:rPr lang="sv-SE" dirty="0" err="1" smtClean="0"/>
              <a:t>LAN:et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och Internet.</a:t>
            </a:r>
          </a:p>
        </p:txBody>
      </p:sp>
    </p:spTree>
    <p:extLst>
      <p:ext uri="{BB962C8B-B14F-4D97-AF65-F5344CB8AC3E}">
        <p14:creationId xmlns:p14="http://schemas.microsoft.com/office/powerpoint/2010/main" val="3140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ankebubbla 22"/>
          <p:cNvSpPr/>
          <p:nvPr/>
        </p:nvSpPr>
        <p:spPr>
          <a:xfrm>
            <a:off x="6228184" y="700557"/>
            <a:ext cx="2304256" cy="25202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Internet</a:t>
            </a:r>
            <a:endParaRPr lang="sv-SE" dirty="0"/>
          </a:p>
        </p:txBody>
      </p:sp>
      <p:grpSp>
        <p:nvGrpSpPr>
          <p:cNvPr id="20" name="Grupp 19"/>
          <p:cNvGrpSpPr/>
          <p:nvPr/>
        </p:nvGrpSpPr>
        <p:grpSpPr>
          <a:xfrm>
            <a:off x="275675" y="548680"/>
            <a:ext cx="7104637" cy="6167846"/>
            <a:chOff x="275675" y="548680"/>
            <a:chExt cx="7104637" cy="6167846"/>
          </a:xfrm>
        </p:grpSpPr>
        <p:grpSp>
          <p:nvGrpSpPr>
            <p:cNvPr id="4" name="Grupp 3"/>
            <p:cNvGrpSpPr/>
            <p:nvPr/>
          </p:nvGrpSpPr>
          <p:grpSpPr>
            <a:xfrm>
              <a:off x="605888" y="548680"/>
              <a:ext cx="720080" cy="576064"/>
              <a:chOff x="755576" y="1052736"/>
              <a:chExt cx="720080" cy="576064"/>
            </a:xfrm>
          </p:grpSpPr>
          <p:sp>
            <p:nvSpPr>
              <p:cNvPr id="2" name="Rektangel 1"/>
              <p:cNvSpPr/>
              <p:nvPr/>
            </p:nvSpPr>
            <p:spPr>
              <a:xfrm>
                <a:off x="899592" y="1052736"/>
                <a:ext cx="432048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" name="Rektangel 2"/>
              <p:cNvSpPr/>
              <p:nvPr/>
            </p:nvSpPr>
            <p:spPr>
              <a:xfrm>
                <a:off x="755576" y="1484784"/>
                <a:ext cx="720080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5" name="Grupp 4"/>
            <p:cNvGrpSpPr/>
            <p:nvPr/>
          </p:nvGrpSpPr>
          <p:grpSpPr>
            <a:xfrm>
              <a:off x="605888" y="1528649"/>
              <a:ext cx="720080" cy="576064"/>
              <a:chOff x="755576" y="1052736"/>
              <a:chExt cx="720080" cy="576064"/>
            </a:xfrm>
          </p:grpSpPr>
          <p:sp>
            <p:nvSpPr>
              <p:cNvPr id="6" name="Rektangel 5"/>
              <p:cNvSpPr/>
              <p:nvPr/>
            </p:nvSpPr>
            <p:spPr>
              <a:xfrm>
                <a:off x="899592" y="1052736"/>
                <a:ext cx="432048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755576" y="1484784"/>
                <a:ext cx="720080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8" name="Grupp 7"/>
            <p:cNvGrpSpPr/>
            <p:nvPr/>
          </p:nvGrpSpPr>
          <p:grpSpPr>
            <a:xfrm>
              <a:off x="605888" y="2508618"/>
              <a:ext cx="720080" cy="576064"/>
              <a:chOff x="755576" y="1052736"/>
              <a:chExt cx="720080" cy="576064"/>
            </a:xfrm>
          </p:grpSpPr>
          <p:sp>
            <p:nvSpPr>
              <p:cNvPr id="9" name="Rektangel 8"/>
              <p:cNvSpPr/>
              <p:nvPr/>
            </p:nvSpPr>
            <p:spPr>
              <a:xfrm>
                <a:off x="899592" y="1052736"/>
                <a:ext cx="432048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Rektangel 9"/>
              <p:cNvSpPr/>
              <p:nvPr/>
            </p:nvSpPr>
            <p:spPr>
              <a:xfrm>
                <a:off x="755576" y="1484784"/>
                <a:ext cx="720080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1" name="Grupp 10"/>
            <p:cNvGrpSpPr/>
            <p:nvPr/>
          </p:nvGrpSpPr>
          <p:grpSpPr>
            <a:xfrm>
              <a:off x="605888" y="3488587"/>
              <a:ext cx="720080" cy="576064"/>
              <a:chOff x="755576" y="1052736"/>
              <a:chExt cx="720080" cy="576064"/>
            </a:xfrm>
          </p:grpSpPr>
          <p:sp>
            <p:nvSpPr>
              <p:cNvPr id="12" name="Rektangel 11"/>
              <p:cNvSpPr/>
              <p:nvPr/>
            </p:nvSpPr>
            <p:spPr>
              <a:xfrm>
                <a:off x="899592" y="1052736"/>
                <a:ext cx="432048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Rektangel 12"/>
              <p:cNvSpPr/>
              <p:nvPr/>
            </p:nvSpPr>
            <p:spPr>
              <a:xfrm>
                <a:off x="755576" y="1484784"/>
                <a:ext cx="720080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" name="Grupp 13"/>
            <p:cNvGrpSpPr/>
            <p:nvPr/>
          </p:nvGrpSpPr>
          <p:grpSpPr>
            <a:xfrm>
              <a:off x="605888" y="4468556"/>
              <a:ext cx="720080" cy="576064"/>
              <a:chOff x="755576" y="1052736"/>
              <a:chExt cx="720080" cy="576064"/>
            </a:xfrm>
          </p:grpSpPr>
          <p:sp>
            <p:nvSpPr>
              <p:cNvPr id="15" name="Rektangel 14"/>
              <p:cNvSpPr/>
              <p:nvPr/>
            </p:nvSpPr>
            <p:spPr>
              <a:xfrm>
                <a:off x="899592" y="1052736"/>
                <a:ext cx="432048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Rektangel 15"/>
              <p:cNvSpPr/>
              <p:nvPr/>
            </p:nvSpPr>
            <p:spPr>
              <a:xfrm>
                <a:off x="755576" y="1484784"/>
                <a:ext cx="720080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/>
            <p:cNvGrpSpPr/>
            <p:nvPr/>
          </p:nvGrpSpPr>
          <p:grpSpPr>
            <a:xfrm>
              <a:off x="605888" y="5448525"/>
              <a:ext cx="720080" cy="576064"/>
              <a:chOff x="755576" y="1052736"/>
              <a:chExt cx="720080" cy="576064"/>
            </a:xfrm>
          </p:grpSpPr>
          <p:sp>
            <p:nvSpPr>
              <p:cNvPr id="18" name="Rektangel 17"/>
              <p:cNvSpPr/>
              <p:nvPr/>
            </p:nvSpPr>
            <p:spPr>
              <a:xfrm>
                <a:off x="899592" y="1052736"/>
                <a:ext cx="432048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/>
              <p:cNvSpPr/>
              <p:nvPr/>
            </p:nvSpPr>
            <p:spPr>
              <a:xfrm>
                <a:off x="755576" y="1484784"/>
                <a:ext cx="720080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1" name="Rektangel 20"/>
            <p:cNvSpPr/>
            <p:nvPr/>
          </p:nvSpPr>
          <p:spPr>
            <a:xfrm>
              <a:off x="2785709" y="5448525"/>
              <a:ext cx="288032" cy="12680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4932040" y="5890138"/>
              <a:ext cx="1008112" cy="4032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275675" y="1124744"/>
              <a:ext cx="13805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192.168.1.100</a:t>
              </a:r>
              <a:endParaRPr lang="sv-SE" sz="1600" dirty="0"/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275675" y="2104713"/>
              <a:ext cx="13805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192.168.1.101</a:t>
              </a:r>
              <a:endParaRPr lang="sv-SE" sz="1600" dirty="0"/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275675" y="3108719"/>
              <a:ext cx="13805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192.168.1.102</a:t>
              </a:r>
              <a:endParaRPr lang="sv-SE" sz="1600" dirty="0"/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275675" y="4084158"/>
              <a:ext cx="13805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192.168.1.103</a:t>
              </a:r>
              <a:endParaRPr lang="sv-SE" sz="1600" dirty="0"/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275675" y="5043114"/>
              <a:ext cx="13805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192.168.1.104</a:t>
              </a:r>
              <a:endParaRPr lang="sv-SE" sz="1600" dirty="0"/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75675" y="6024589"/>
              <a:ext cx="13805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192.168.1.105</a:t>
              </a:r>
              <a:endParaRPr lang="sv-SE" sz="1600" dirty="0"/>
            </a:p>
          </p:txBody>
        </p:sp>
        <p:cxnSp>
          <p:nvCxnSpPr>
            <p:cNvPr id="64" name="Rak 63"/>
            <p:cNvCxnSpPr/>
            <p:nvPr/>
          </p:nvCxnSpPr>
          <p:spPr>
            <a:xfrm>
              <a:off x="1325968" y="1052736"/>
              <a:ext cx="72575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Rak 64"/>
            <p:cNvCxnSpPr/>
            <p:nvPr/>
          </p:nvCxnSpPr>
          <p:spPr>
            <a:xfrm>
              <a:off x="1325968" y="2032705"/>
              <a:ext cx="59979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Rak 65"/>
            <p:cNvCxnSpPr/>
            <p:nvPr/>
          </p:nvCxnSpPr>
          <p:spPr>
            <a:xfrm>
              <a:off x="1325968" y="3011271"/>
              <a:ext cx="49569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Rak 66"/>
            <p:cNvCxnSpPr/>
            <p:nvPr/>
          </p:nvCxnSpPr>
          <p:spPr>
            <a:xfrm>
              <a:off x="1316732" y="3967484"/>
              <a:ext cx="40966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Rak 67"/>
            <p:cNvCxnSpPr/>
            <p:nvPr/>
          </p:nvCxnSpPr>
          <p:spPr>
            <a:xfrm>
              <a:off x="1316732" y="4944904"/>
              <a:ext cx="33856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Rak 68"/>
            <p:cNvCxnSpPr/>
            <p:nvPr/>
          </p:nvCxnSpPr>
          <p:spPr>
            <a:xfrm>
              <a:off x="1338687" y="5964071"/>
              <a:ext cx="235130" cy="120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Rak 70"/>
            <p:cNvCxnSpPr/>
            <p:nvPr/>
          </p:nvCxnSpPr>
          <p:spPr>
            <a:xfrm>
              <a:off x="2051720" y="1061935"/>
              <a:ext cx="0" cy="45505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Rak 71"/>
            <p:cNvCxnSpPr/>
            <p:nvPr/>
          </p:nvCxnSpPr>
          <p:spPr>
            <a:xfrm>
              <a:off x="1925763" y="2031180"/>
              <a:ext cx="4890" cy="377730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Rak 73"/>
            <p:cNvCxnSpPr/>
            <p:nvPr/>
          </p:nvCxnSpPr>
          <p:spPr>
            <a:xfrm>
              <a:off x="1821666" y="3008897"/>
              <a:ext cx="0" cy="29898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Rak 75"/>
            <p:cNvCxnSpPr/>
            <p:nvPr/>
          </p:nvCxnSpPr>
          <p:spPr>
            <a:xfrm>
              <a:off x="1726400" y="3963486"/>
              <a:ext cx="0" cy="224633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Rak 76"/>
            <p:cNvCxnSpPr/>
            <p:nvPr/>
          </p:nvCxnSpPr>
          <p:spPr>
            <a:xfrm flipH="1">
              <a:off x="1646065" y="4944904"/>
              <a:ext cx="2102" cy="144942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Rak 78"/>
            <p:cNvCxnSpPr/>
            <p:nvPr/>
          </p:nvCxnSpPr>
          <p:spPr>
            <a:xfrm flipH="1">
              <a:off x="1557493" y="5976114"/>
              <a:ext cx="2103" cy="6255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Rak 79"/>
            <p:cNvCxnSpPr/>
            <p:nvPr/>
          </p:nvCxnSpPr>
          <p:spPr>
            <a:xfrm>
              <a:off x="1570449" y="6592462"/>
              <a:ext cx="1215260" cy="923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Rak 80"/>
            <p:cNvCxnSpPr/>
            <p:nvPr/>
          </p:nvCxnSpPr>
          <p:spPr>
            <a:xfrm>
              <a:off x="1653573" y="6396469"/>
              <a:ext cx="11321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Rak 81"/>
            <p:cNvCxnSpPr/>
            <p:nvPr/>
          </p:nvCxnSpPr>
          <p:spPr>
            <a:xfrm>
              <a:off x="1736697" y="6200475"/>
              <a:ext cx="104901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Rak 82"/>
            <p:cNvCxnSpPr/>
            <p:nvPr/>
          </p:nvCxnSpPr>
          <p:spPr>
            <a:xfrm>
              <a:off x="1819821" y="6004481"/>
              <a:ext cx="96588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Rak 83"/>
            <p:cNvCxnSpPr/>
            <p:nvPr/>
          </p:nvCxnSpPr>
          <p:spPr>
            <a:xfrm>
              <a:off x="1930653" y="5808487"/>
              <a:ext cx="85505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Rak 84"/>
            <p:cNvCxnSpPr/>
            <p:nvPr/>
          </p:nvCxnSpPr>
          <p:spPr>
            <a:xfrm>
              <a:off x="2059957" y="5612493"/>
              <a:ext cx="72575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Rak 97"/>
            <p:cNvCxnSpPr/>
            <p:nvPr/>
          </p:nvCxnSpPr>
          <p:spPr>
            <a:xfrm>
              <a:off x="3073741" y="6082525"/>
              <a:ext cx="1858299" cy="923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Rak 99"/>
            <p:cNvCxnSpPr/>
            <p:nvPr/>
          </p:nvCxnSpPr>
          <p:spPr>
            <a:xfrm>
              <a:off x="5940152" y="6092140"/>
              <a:ext cx="1440160" cy="461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Rak 101"/>
            <p:cNvCxnSpPr>
              <a:stCxn id="23" idx="1"/>
            </p:cNvCxnSpPr>
            <p:nvPr/>
          </p:nvCxnSpPr>
          <p:spPr>
            <a:xfrm flipH="1">
              <a:off x="7372323" y="3218153"/>
              <a:ext cx="7989" cy="28786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ruta 103"/>
            <p:cNvSpPr txBox="1"/>
            <p:nvPr/>
          </p:nvSpPr>
          <p:spPr>
            <a:xfrm>
              <a:off x="2529583" y="5040407"/>
              <a:ext cx="8002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Switch</a:t>
              </a:r>
              <a:endParaRPr lang="sv-SE" dirty="0"/>
            </a:p>
          </p:txBody>
        </p:sp>
        <p:sp>
          <p:nvSpPr>
            <p:cNvPr id="105" name="textruta 104"/>
            <p:cNvSpPr txBox="1"/>
            <p:nvPr/>
          </p:nvSpPr>
          <p:spPr>
            <a:xfrm>
              <a:off x="5035954" y="5559305"/>
              <a:ext cx="818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Router</a:t>
              </a:r>
              <a:endParaRPr lang="sv-SE" dirty="0"/>
            </a:p>
          </p:txBody>
        </p:sp>
        <p:sp>
          <p:nvSpPr>
            <p:cNvPr id="106" name="textruta 105"/>
            <p:cNvSpPr txBox="1"/>
            <p:nvPr/>
          </p:nvSpPr>
          <p:spPr>
            <a:xfrm>
              <a:off x="2422833" y="4130002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192.168.1.0</a:t>
              </a:r>
              <a:endParaRPr lang="sv-SE" sz="1600" dirty="0"/>
            </a:p>
          </p:txBody>
        </p:sp>
        <p:sp>
          <p:nvSpPr>
            <p:cNvPr id="107" name="textruta 106"/>
            <p:cNvSpPr txBox="1"/>
            <p:nvPr/>
          </p:nvSpPr>
          <p:spPr>
            <a:xfrm>
              <a:off x="6275624" y="4058073"/>
              <a:ext cx="10679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177.45.0.0</a:t>
              </a:r>
              <a:endParaRPr lang="sv-SE" sz="1600" dirty="0"/>
            </a:p>
          </p:txBody>
        </p:sp>
        <p:sp>
          <p:nvSpPr>
            <p:cNvPr id="108" name="textruta 107"/>
            <p:cNvSpPr txBox="1"/>
            <p:nvPr/>
          </p:nvSpPr>
          <p:spPr>
            <a:xfrm>
              <a:off x="3732928" y="5743971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192.168.1.1</a:t>
              </a:r>
              <a:endParaRPr lang="sv-SE" sz="1600" dirty="0"/>
            </a:p>
          </p:txBody>
        </p:sp>
        <p:sp>
          <p:nvSpPr>
            <p:cNvPr id="109" name="textruta 108"/>
            <p:cNvSpPr txBox="1"/>
            <p:nvPr/>
          </p:nvSpPr>
          <p:spPr>
            <a:xfrm>
              <a:off x="5950202" y="5743971"/>
              <a:ext cx="12763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177.45.23.56</a:t>
              </a:r>
              <a:endParaRPr lang="sv-SE" sz="1600" dirty="0"/>
            </a:p>
          </p:txBody>
        </p:sp>
      </p:grpSp>
      <p:sp>
        <p:nvSpPr>
          <p:cNvPr id="110" name="Rubrik 1"/>
          <p:cNvSpPr txBox="1">
            <a:spLocks/>
          </p:cNvSpPr>
          <p:nvPr/>
        </p:nvSpPr>
        <p:spPr>
          <a:xfrm>
            <a:off x="204186" y="19335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ROUTING</a:t>
            </a:r>
            <a:endParaRPr lang="sv-SE" dirty="0"/>
          </a:p>
        </p:txBody>
      </p:sp>
      <p:grpSp>
        <p:nvGrpSpPr>
          <p:cNvPr id="111" name="Grupp 110"/>
          <p:cNvGrpSpPr/>
          <p:nvPr/>
        </p:nvGrpSpPr>
        <p:grpSpPr>
          <a:xfrm>
            <a:off x="3307504" y="1559914"/>
            <a:ext cx="720080" cy="576064"/>
            <a:chOff x="755576" y="1052736"/>
            <a:chExt cx="720080" cy="576064"/>
          </a:xfrm>
        </p:grpSpPr>
        <p:sp>
          <p:nvSpPr>
            <p:cNvPr id="112" name="Rektangel 111"/>
            <p:cNvSpPr/>
            <p:nvPr/>
          </p:nvSpPr>
          <p:spPr>
            <a:xfrm>
              <a:off x="899592" y="1052736"/>
              <a:ext cx="43204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3" name="Rektangel 112"/>
            <p:cNvSpPr/>
            <p:nvPr/>
          </p:nvSpPr>
          <p:spPr>
            <a:xfrm>
              <a:off x="755576" y="1484784"/>
              <a:ext cx="72008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cxnSp>
        <p:nvCxnSpPr>
          <p:cNvPr id="114" name="Rak 113"/>
          <p:cNvCxnSpPr/>
          <p:nvPr/>
        </p:nvCxnSpPr>
        <p:spPr>
          <a:xfrm>
            <a:off x="4027584" y="2055113"/>
            <a:ext cx="2248040" cy="92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" name="textruta 115"/>
          <p:cNvSpPr txBox="1"/>
          <p:nvPr/>
        </p:nvSpPr>
        <p:spPr>
          <a:xfrm>
            <a:off x="4027584" y="1694151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177.45.23.58</a:t>
            </a:r>
            <a:endParaRPr lang="sv-SE" sz="1600" dirty="0"/>
          </a:p>
        </p:txBody>
      </p:sp>
      <p:grpSp>
        <p:nvGrpSpPr>
          <p:cNvPr id="70" name="Grupp 69"/>
          <p:cNvGrpSpPr/>
          <p:nvPr/>
        </p:nvGrpSpPr>
        <p:grpSpPr>
          <a:xfrm>
            <a:off x="3334174" y="2273990"/>
            <a:ext cx="720080" cy="576064"/>
            <a:chOff x="755576" y="1052736"/>
            <a:chExt cx="720080" cy="576064"/>
          </a:xfrm>
        </p:grpSpPr>
        <p:sp>
          <p:nvSpPr>
            <p:cNvPr id="73" name="Rektangel 72"/>
            <p:cNvSpPr/>
            <p:nvPr/>
          </p:nvSpPr>
          <p:spPr>
            <a:xfrm>
              <a:off x="899592" y="1052736"/>
              <a:ext cx="43204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5" name="Rektangel 74"/>
            <p:cNvSpPr/>
            <p:nvPr/>
          </p:nvSpPr>
          <p:spPr>
            <a:xfrm>
              <a:off x="755576" y="1484784"/>
              <a:ext cx="72008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8" name="Grupp 77"/>
          <p:cNvGrpSpPr/>
          <p:nvPr/>
        </p:nvGrpSpPr>
        <p:grpSpPr>
          <a:xfrm>
            <a:off x="3945659" y="3067249"/>
            <a:ext cx="720080" cy="576064"/>
            <a:chOff x="755576" y="1052736"/>
            <a:chExt cx="720080" cy="576064"/>
          </a:xfrm>
        </p:grpSpPr>
        <p:sp>
          <p:nvSpPr>
            <p:cNvPr id="86" name="Rektangel 85"/>
            <p:cNvSpPr/>
            <p:nvPr/>
          </p:nvSpPr>
          <p:spPr>
            <a:xfrm>
              <a:off x="899592" y="1052736"/>
              <a:ext cx="43204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7" name="Rektangel 86"/>
            <p:cNvSpPr/>
            <p:nvPr/>
          </p:nvSpPr>
          <p:spPr>
            <a:xfrm>
              <a:off x="755576" y="1484784"/>
              <a:ext cx="72008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cxnSp>
        <p:nvCxnSpPr>
          <p:cNvPr id="88" name="Rak 87"/>
          <p:cNvCxnSpPr/>
          <p:nvPr/>
        </p:nvCxnSpPr>
        <p:spPr>
          <a:xfrm flipV="1">
            <a:off x="4062243" y="2508618"/>
            <a:ext cx="2248040" cy="2564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Rak 88"/>
          <p:cNvCxnSpPr/>
          <p:nvPr/>
        </p:nvCxnSpPr>
        <p:spPr>
          <a:xfrm flipV="1">
            <a:off x="4685810" y="2940666"/>
            <a:ext cx="1974422" cy="6306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textruta 89"/>
          <p:cNvSpPr txBox="1"/>
          <p:nvPr/>
        </p:nvSpPr>
        <p:spPr>
          <a:xfrm rot="21155236">
            <a:off x="4135585" y="2345549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177.45.23.59</a:t>
            </a:r>
            <a:endParaRPr lang="sv-SE" sz="1600" dirty="0"/>
          </a:p>
        </p:txBody>
      </p:sp>
      <p:sp>
        <p:nvSpPr>
          <p:cNvPr id="91" name="textruta 90"/>
          <p:cNvSpPr txBox="1"/>
          <p:nvPr/>
        </p:nvSpPr>
        <p:spPr>
          <a:xfrm rot="20570096">
            <a:off x="4687272" y="3030060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177.45.23.60</a:t>
            </a:r>
            <a:endParaRPr lang="sv-SE" sz="1600" dirty="0"/>
          </a:p>
        </p:txBody>
      </p:sp>
      <p:sp>
        <p:nvSpPr>
          <p:cNvPr id="92" name="textruta 91"/>
          <p:cNvSpPr txBox="1"/>
          <p:nvPr/>
        </p:nvSpPr>
        <p:spPr>
          <a:xfrm>
            <a:off x="3874880" y="6394330"/>
            <a:ext cx="3177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NAT, </a:t>
            </a:r>
            <a:r>
              <a:rPr lang="sv-SE" dirty="0" err="1" smtClean="0"/>
              <a:t>Network</a:t>
            </a:r>
            <a:r>
              <a:rPr lang="sv-SE" dirty="0" smtClean="0"/>
              <a:t> adress </a:t>
            </a:r>
            <a:r>
              <a:rPr lang="sv-SE" dirty="0" err="1" smtClean="0"/>
              <a:t>translation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19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>
            <a:normAutofit/>
          </a:bodyPr>
          <a:lstStyle/>
          <a:p>
            <a:r>
              <a:rPr lang="sv-SE" sz="7200" b="1" dirty="0" smtClean="0"/>
              <a:t>192.168.1.110</a:t>
            </a:r>
            <a:endParaRPr lang="sv-SE" sz="7200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-19799" y="386104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b="1" dirty="0" smtClean="0">
                <a:latin typeface="+mj-lt"/>
                <a:ea typeface="+mj-ea"/>
                <a:cs typeface="+mj-cs"/>
              </a:rPr>
              <a:t>255.255.255.0</a:t>
            </a:r>
            <a:endParaRPr lang="sv-SE" sz="72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979712" y="1569858"/>
            <a:ext cx="5851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Enhetens LOGISKA adress på nätverket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Dynamisk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Konfigureras antingen manuellt eller från en DHCP-server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3707904" y="3501008"/>
            <a:ext cx="128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Nätmask</a:t>
            </a:r>
            <a:endParaRPr lang="sv-SE" sz="2400" dirty="0"/>
          </a:p>
        </p:txBody>
      </p:sp>
      <p:sp>
        <p:nvSpPr>
          <p:cNvPr id="7" name="textruta 6"/>
          <p:cNvSpPr txBox="1"/>
          <p:nvPr/>
        </p:nvSpPr>
        <p:spPr>
          <a:xfrm>
            <a:off x="178705" y="5589240"/>
            <a:ext cx="8755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IP-adressen är meningslös utan en nätmask och nätmasken är meningslös utan en IP-adress</a:t>
            </a:r>
          </a:p>
          <a:p>
            <a:r>
              <a:rPr lang="sv-SE" dirty="0" smtClean="0"/>
              <a:t>Vi återkommer till nätmasken längre fram.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803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3528" y="1052736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IPv6 utvecklades på grund av att antalet möjliga adresser i IPv4 inte är tillräckligt. IPv4 har med sin 32-bitars adresslängd drygt 4 miljarder möjliga adresser. Detta räcker inte till en adress till varje invånare på jorden och utrustning som kan önskas kopplas in på Internet. </a:t>
            </a:r>
            <a:endParaRPr lang="sv-SE" dirty="0" smtClean="0"/>
          </a:p>
          <a:p>
            <a:r>
              <a:rPr lang="sv-SE" dirty="0" smtClean="0"/>
              <a:t>IPv6 </a:t>
            </a:r>
            <a:r>
              <a:rPr lang="sv-SE" dirty="0"/>
              <a:t>löser detta genom att använda 128 bitar långa adresser istället. Detta ger en teoretisk möjlighet för 3,4·10</a:t>
            </a:r>
            <a:r>
              <a:rPr lang="sv-SE" baseline="30000" dirty="0"/>
              <a:t>38</a:t>
            </a:r>
            <a:r>
              <a:rPr lang="sv-SE" dirty="0"/>
              <a:t> adresser. För att göra det mer överskådligt, 6,7·10</a:t>
            </a:r>
            <a:r>
              <a:rPr lang="sv-SE" baseline="30000" dirty="0"/>
              <a:t>17</a:t>
            </a:r>
            <a:r>
              <a:rPr lang="sv-SE" dirty="0"/>
              <a:t> adresser per kvadratmillimeter på jordens yta eller sammanlagt exakt: </a:t>
            </a:r>
            <a:endParaRPr lang="sv-SE" dirty="0" smtClean="0"/>
          </a:p>
          <a:p>
            <a:r>
              <a:rPr lang="sv-SE" dirty="0" smtClean="0"/>
              <a:t>340 </a:t>
            </a:r>
            <a:r>
              <a:rPr lang="sv-SE" dirty="0"/>
              <a:t>282 366 920 938 463 463 374 607 431 768 211 456 adresser </a:t>
            </a:r>
            <a:endParaRPr lang="sv-SE" dirty="0" smtClean="0"/>
          </a:p>
          <a:p>
            <a:r>
              <a:rPr lang="sv-SE" dirty="0" smtClean="0"/>
              <a:t>(</a:t>
            </a:r>
            <a:r>
              <a:rPr lang="sv-SE" dirty="0"/>
              <a:t>nästan 340,3 </a:t>
            </a:r>
            <a:r>
              <a:rPr lang="sv-SE" dirty="0" err="1"/>
              <a:t>sextiljoner</a:t>
            </a:r>
            <a:r>
              <a:rPr lang="sv-SE" dirty="0" smtClean="0"/>
              <a:t>).</a:t>
            </a:r>
          </a:p>
          <a:p>
            <a:endParaRPr lang="sv-SE" dirty="0"/>
          </a:p>
          <a:p>
            <a:r>
              <a:rPr lang="sv-SE" dirty="0"/>
              <a:t>I dagsläget används IPv6 i vissa mobila och privata nätverk. Man tror att IPv4 kommer att stödjas fram till åtminstone 2025, för att de flesta buggar och systemfel i IPv6 ska hittas och åtgärdas.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124602" y="404664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IPv6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69180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0" y="67518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 smtClean="0"/>
              <a:t>ARP-protokollet</a:t>
            </a:r>
            <a:endParaRPr lang="sv-SE" sz="3600" b="1" dirty="0"/>
          </a:p>
        </p:txBody>
      </p:sp>
      <p:sp>
        <p:nvSpPr>
          <p:cNvPr id="3" name="textruta 2"/>
          <p:cNvSpPr txBox="1"/>
          <p:nvPr/>
        </p:nvSpPr>
        <p:spPr>
          <a:xfrm>
            <a:off x="1105747" y="1700808"/>
            <a:ext cx="691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ARP</a:t>
            </a:r>
            <a:r>
              <a:rPr lang="sv-SE" dirty="0"/>
              <a:t>, </a:t>
            </a:r>
            <a:r>
              <a:rPr lang="sv-SE" i="1" dirty="0" err="1"/>
              <a:t>Address</a:t>
            </a:r>
            <a:r>
              <a:rPr lang="sv-SE" i="1" dirty="0"/>
              <a:t> Resolution </a:t>
            </a:r>
            <a:r>
              <a:rPr lang="sv-SE" i="1" dirty="0" err="1"/>
              <a:t>Protocol</a:t>
            </a:r>
            <a:r>
              <a:rPr lang="sv-SE" dirty="0"/>
              <a:t>, är ett kommunikationsprotokoll som används för att koppla samman en IP-adress med en MAC-adress. ARP brukar anses som ett nätverksprotokoll, och är förbindelsen mellan nätverk- och länklagret i OSI-modellen.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187624" y="3284984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Ett nätverkskort, exempelvis för </a:t>
            </a:r>
            <a:r>
              <a:rPr lang="sv-SE" dirty="0" smtClean="0"/>
              <a:t>Ethernet, </a:t>
            </a:r>
            <a:r>
              <a:rPr lang="sv-SE" dirty="0"/>
              <a:t>är en nivå 2-utrustning som kan skicka ramar (</a:t>
            </a:r>
            <a:r>
              <a:rPr lang="sv-SE" dirty="0" err="1"/>
              <a:t>frames</a:t>
            </a:r>
            <a:r>
              <a:rPr lang="sv-SE" dirty="0"/>
              <a:t>) från en nod till en annan. Alla noder är adresserbara genom sina MAC-adresser. Den fysiska signaleringen från nod till nod utgår alltså från dessa MAC-adresser, medan applikationerna som kommunicerar använder sig av IP-adresser. För att detta skall ske måste alltså en nod associera mottagarens IP-adress med mottagarens MAC-adress.</a:t>
            </a:r>
          </a:p>
        </p:txBody>
      </p:sp>
    </p:spTree>
    <p:extLst>
      <p:ext uri="{BB962C8B-B14F-4D97-AF65-F5344CB8AC3E}">
        <p14:creationId xmlns:p14="http://schemas.microsoft.com/office/powerpoint/2010/main" val="325076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67544" y="535111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ARP-förfrågan (ARP-</a:t>
            </a:r>
            <a:r>
              <a:rPr lang="sv-SE" dirty="0" err="1"/>
              <a:t>request</a:t>
            </a:r>
            <a:r>
              <a:rPr lang="sv-SE" dirty="0"/>
              <a:t>) frågar i princip "Vem har IP-adress </a:t>
            </a:r>
            <a:r>
              <a:rPr lang="sv-SE" dirty="0" err="1"/>
              <a:t>x.x.x.x</a:t>
            </a:r>
            <a:r>
              <a:rPr lang="sv-SE" dirty="0"/>
              <a:t>" och är en nivå-2 broadcast med den egna nodens MAC-adress som avsändaradress. Noden med IP-adress </a:t>
            </a:r>
            <a:r>
              <a:rPr lang="sv-SE" dirty="0" err="1"/>
              <a:t>x.x.x.x</a:t>
            </a:r>
            <a:r>
              <a:rPr lang="sv-SE" dirty="0"/>
              <a:t> svarar med en </a:t>
            </a:r>
            <a:r>
              <a:rPr lang="sv-SE" dirty="0" err="1"/>
              <a:t>unicast</a:t>
            </a:r>
            <a:r>
              <a:rPr lang="sv-SE" dirty="0"/>
              <a:t> tillbaka.</a:t>
            </a:r>
          </a:p>
          <a:p>
            <a:r>
              <a:rPr lang="sv-SE" dirty="0"/>
              <a:t>ARP-trafik loggad med </a:t>
            </a:r>
            <a:r>
              <a:rPr lang="sv-SE" dirty="0" err="1"/>
              <a:t>tcpdump</a:t>
            </a:r>
            <a:r>
              <a:rPr lang="sv-SE" dirty="0"/>
              <a:t> kan se ut så här:</a:t>
            </a:r>
          </a:p>
          <a:p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467544" y="2061114"/>
            <a:ext cx="8352928" cy="15696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dirty="0"/>
              <a:t>[</a:t>
            </a:r>
            <a:r>
              <a:rPr lang="sv-SE" sz="1200" dirty="0" err="1"/>
              <a:t>root@teacher</a:t>
            </a:r>
            <a:r>
              <a:rPr lang="sv-SE" sz="1200" dirty="0"/>
              <a:t> ~]# </a:t>
            </a:r>
            <a:r>
              <a:rPr lang="sv-SE" sz="1200" dirty="0" err="1"/>
              <a:t>tcpdump</a:t>
            </a:r>
            <a:r>
              <a:rPr lang="sv-SE" sz="1200" dirty="0"/>
              <a:t> -</a:t>
            </a:r>
            <a:r>
              <a:rPr lang="sv-SE" sz="1200" dirty="0" err="1"/>
              <a:t>ennqti</a:t>
            </a:r>
            <a:r>
              <a:rPr lang="sv-SE" sz="1200" dirty="0"/>
              <a:t> eth0 \( </a:t>
            </a:r>
            <a:r>
              <a:rPr lang="sv-SE" sz="1200" dirty="0" err="1"/>
              <a:t>arp</a:t>
            </a:r>
            <a:r>
              <a:rPr lang="sv-SE" sz="1200" dirty="0"/>
              <a:t> or </a:t>
            </a:r>
            <a:r>
              <a:rPr lang="sv-SE" sz="1200" dirty="0" err="1"/>
              <a:t>icmp</a:t>
            </a:r>
            <a:r>
              <a:rPr lang="sv-SE" sz="1200" dirty="0"/>
              <a:t> \)</a:t>
            </a:r>
          </a:p>
          <a:p>
            <a:r>
              <a:rPr lang="sv-SE" sz="1200" dirty="0" err="1"/>
              <a:t>tcpdump</a:t>
            </a:r>
            <a:r>
              <a:rPr lang="sv-SE" sz="1200" dirty="0"/>
              <a:t>: </a:t>
            </a:r>
            <a:r>
              <a:rPr lang="sv-SE" sz="1200" dirty="0" err="1"/>
              <a:t>verbose</a:t>
            </a:r>
            <a:r>
              <a:rPr lang="sv-SE" sz="1200" dirty="0"/>
              <a:t> output </a:t>
            </a:r>
            <a:r>
              <a:rPr lang="sv-SE" sz="1200" dirty="0" err="1"/>
              <a:t>suppressed</a:t>
            </a:r>
            <a:r>
              <a:rPr lang="sv-SE" sz="1200" dirty="0"/>
              <a:t>, </a:t>
            </a:r>
            <a:r>
              <a:rPr lang="sv-SE" sz="1200" dirty="0" err="1"/>
              <a:t>use</a:t>
            </a:r>
            <a:r>
              <a:rPr lang="sv-SE" sz="1200" dirty="0"/>
              <a:t> -v or -</a:t>
            </a:r>
            <a:r>
              <a:rPr lang="sv-SE" sz="1200" dirty="0" err="1"/>
              <a:t>vv</a:t>
            </a:r>
            <a:r>
              <a:rPr lang="sv-SE" sz="1200" dirty="0"/>
              <a:t> for full </a:t>
            </a:r>
            <a:r>
              <a:rPr lang="sv-SE" sz="1200" dirty="0" err="1"/>
              <a:t>protocol</a:t>
            </a:r>
            <a:r>
              <a:rPr lang="sv-SE" sz="1200" dirty="0"/>
              <a:t> </a:t>
            </a:r>
            <a:r>
              <a:rPr lang="sv-SE" sz="1200" dirty="0" err="1"/>
              <a:t>decode</a:t>
            </a:r>
            <a:endParaRPr lang="sv-SE" sz="1200" dirty="0"/>
          </a:p>
          <a:p>
            <a:r>
              <a:rPr lang="sv-SE" sz="1200" dirty="0" err="1"/>
              <a:t>listening</a:t>
            </a:r>
            <a:r>
              <a:rPr lang="sv-SE" sz="1200" dirty="0"/>
              <a:t> on eth0, </a:t>
            </a:r>
            <a:r>
              <a:rPr lang="sv-SE" sz="1200" dirty="0" err="1"/>
              <a:t>link-type</a:t>
            </a:r>
            <a:r>
              <a:rPr lang="sv-SE" sz="1200" dirty="0"/>
              <a:t> EN10MB (Ethernet), </a:t>
            </a:r>
            <a:r>
              <a:rPr lang="sv-SE" sz="1200" dirty="0" err="1"/>
              <a:t>capture</a:t>
            </a:r>
            <a:r>
              <a:rPr lang="sv-SE" sz="1200" dirty="0"/>
              <a:t> </a:t>
            </a:r>
            <a:r>
              <a:rPr lang="sv-SE" sz="1200" dirty="0" err="1"/>
              <a:t>size</a:t>
            </a:r>
            <a:r>
              <a:rPr lang="sv-SE" sz="1200" dirty="0"/>
              <a:t> 96 bytes</a:t>
            </a:r>
          </a:p>
          <a:p>
            <a:r>
              <a:rPr lang="sv-SE" sz="1200" dirty="0"/>
              <a:t>00:19:5b:4c:2c:5A &gt; </a:t>
            </a:r>
            <a:r>
              <a:rPr lang="sv-SE" sz="1200" dirty="0" err="1"/>
              <a:t>ff:ff:ff:ff:ff:ff</a:t>
            </a:r>
            <a:r>
              <a:rPr lang="sv-SE" sz="1200" dirty="0"/>
              <a:t>, ARP, </a:t>
            </a:r>
            <a:r>
              <a:rPr lang="sv-SE" sz="1200" dirty="0" err="1"/>
              <a:t>length</a:t>
            </a:r>
            <a:r>
              <a:rPr lang="sv-SE" sz="1200" dirty="0"/>
              <a:t> 60: </a:t>
            </a:r>
            <a:r>
              <a:rPr lang="sv-SE" sz="1200" dirty="0" err="1"/>
              <a:t>arp</a:t>
            </a:r>
            <a:r>
              <a:rPr lang="sv-SE" sz="1200" dirty="0"/>
              <a:t> </a:t>
            </a:r>
            <a:r>
              <a:rPr lang="sv-SE" sz="1200" dirty="0" err="1"/>
              <a:t>who</a:t>
            </a:r>
            <a:r>
              <a:rPr lang="sv-SE" sz="1200" dirty="0"/>
              <a:t>-has 192.168.10.179 (</a:t>
            </a:r>
            <a:r>
              <a:rPr lang="sv-SE" sz="1200" dirty="0" err="1"/>
              <a:t>ff:ff:ff:ff:ff:ff</a:t>
            </a:r>
            <a:r>
              <a:rPr lang="sv-SE" sz="1200" dirty="0"/>
              <a:t>) </a:t>
            </a:r>
            <a:r>
              <a:rPr lang="sv-SE" sz="1200" dirty="0" err="1"/>
              <a:t>tell</a:t>
            </a:r>
            <a:r>
              <a:rPr lang="sv-SE" sz="1200" dirty="0"/>
              <a:t> 192.168.10.1</a:t>
            </a:r>
          </a:p>
          <a:p>
            <a:r>
              <a:rPr lang="sv-SE" sz="1200" dirty="0"/>
              <a:t>00:14:22:52:6b:03 &gt; 00:19:5b:4c:2c:5A, ARP, </a:t>
            </a:r>
            <a:r>
              <a:rPr lang="sv-SE" sz="1200" dirty="0" err="1"/>
              <a:t>length</a:t>
            </a:r>
            <a:r>
              <a:rPr lang="sv-SE" sz="1200" dirty="0"/>
              <a:t> 42: </a:t>
            </a:r>
            <a:r>
              <a:rPr lang="sv-SE" sz="1200" dirty="0" err="1"/>
              <a:t>arp</a:t>
            </a:r>
            <a:r>
              <a:rPr lang="sv-SE" sz="1200" dirty="0"/>
              <a:t> </a:t>
            </a:r>
            <a:r>
              <a:rPr lang="sv-SE" sz="1200" dirty="0" err="1"/>
              <a:t>reply</a:t>
            </a:r>
            <a:r>
              <a:rPr lang="sv-SE" sz="1200" dirty="0"/>
              <a:t> 192.168.10.179 is-at 00:14:22:52:6b:03</a:t>
            </a:r>
          </a:p>
          <a:p>
            <a:r>
              <a:rPr lang="sv-SE" sz="1200" dirty="0"/>
              <a:t>00:14:22:52:6b:03 &gt; </a:t>
            </a:r>
            <a:r>
              <a:rPr lang="sv-SE" sz="1200" dirty="0" err="1"/>
              <a:t>ff:ff:ff:ff:ff:ff</a:t>
            </a:r>
            <a:r>
              <a:rPr lang="sv-SE" sz="1200" dirty="0"/>
              <a:t>, ARP, </a:t>
            </a:r>
            <a:r>
              <a:rPr lang="sv-SE" sz="1200" dirty="0" err="1"/>
              <a:t>length</a:t>
            </a:r>
            <a:r>
              <a:rPr lang="sv-SE" sz="1200" dirty="0"/>
              <a:t> 42: </a:t>
            </a:r>
            <a:r>
              <a:rPr lang="sv-SE" sz="1200" dirty="0" err="1"/>
              <a:t>arp</a:t>
            </a:r>
            <a:r>
              <a:rPr lang="sv-SE" sz="1200" dirty="0"/>
              <a:t> </a:t>
            </a:r>
            <a:r>
              <a:rPr lang="sv-SE" sz="1200" dirty="0" err="1"/>
              <a:t>who</a:t>
            </a:r>
            <a:r>
              <a:rPr lang="sv-SE" sz="1200" dirty="0"/>
              <a:t>-has 192.168.10.31 </a:t>
            </a:r>
            <a:r>
              <a:rPr lang="sv-SE" sz="1200" dirty="0" err="1"/>
              <a:t>tell</a:t>
            </a:r>
            <a:r>
              <a:rPr lang="sv-SE" sz="1200" dirty="0"/>
              <a:t> 192.168.10.179</a:t>
            </a:r>
          </a:p>
          <a:p>
            <a:r>
              <a:rPr lang="sv-SE" sz="1200" dirty="0"/>
              <a:t>00:40:8c:55:70:9c &gt; 00:14:22:52:6b:03, ARP, </a:t>
            </a:r>
            <a:r>
              <a:rPr lang="sv-SE" sz="1200" dirty="0" err="1"/>
              <a:t>length</a:t>
            </a:r>
            <a:r>
              <a:rPr lang="sv-SE" sz="1200" dirty="0"/>
              <a:t> 60: </a:t>
            </a:r>
            <a:r>
              <a:rPr lang="sv-SE" sz="1200" dirty="0" err="1"/>
              <a:t>arp</a:t>
            </a:r>
            <a:r>
              <a:rPr lang="sv-SE" sz="1200" dirty="0"/>
              <a:t> </a:t>
            </a:r>
            <a:r>
              <a:rPr lang="sv-SE" sz="1200" dirty="0" err="1"/>
              <a:t>reply</a:t>
            </a:r>
            <a:r>
              <a:rPr lang="sv-SE" sz="1200" dirty="0"/>
              <a:t> 192.168.10.31 is-at </a:t>
            </a:r>
            <a:r>
              <a:rPr lang="sv-SE" sz="1200" dirty="0" smtClean="0"/>
              <a:t>00:40:8c:55:70:9c</a:t>
            </a:r>
          </a:p>
          <a:p>
            <a:endParaRPr lang="sv-SE" sz="1200" dirty="0"/>
          </a:p>
        </p:txBody>
      </p:sp>
      <p:sp>
        <p:nvSpPr>
          <p:cNvPr id="4" name="textruta 3"/>
          <p:cNvSpPr txBox="1"/>
          <p:nvPr/>
        </p:nvSpPr>
        <p:spPr>
          <a:xfrm>
            <a:off x="467544" y="3789040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 kommer det en fråga ("</a:t>
            </a:r>
            <a:r>
              <a:rPr lang="sv-SE" dirty="0" err="1"/>
              <a:t>who</a:t>
            </a:r>
            <a:r>
              <a:rPr lang="sv-SE" dirty="0"/>
              <a:t>-has") från värden med </a:t>
            </a:r>
            <a:r>
              <a:rPr lang="sv-SE" dirty="0" err="1"/>
              <a:t>ip-adress</a:t>
            </a:r>
            <a:r>
              <a:rPr lang="sv-SE" dirty="0"/>
              <a:t> 192.168.10.1 som skickats till </a:t>
            </a:r>
            <a:r>
              <a:rPr lang="sv-SE" dirty="0" err="1"/>
              <a:t>broadcastadressen</a:t>
            </a:r>
            <a:r>
              <a:rPr lang="sv-SE" dirty="0"/>
              <a:t> </a:t>
            </a:r>
            <a:r>
              <a:rPr lang="sv-SE" dirty="0" err="1"/>
              <a:t>ff:ff:ff:ff:ff:ff</a:t>
            </a:r>
            <a:r>
              <a:rPr lang="sv-SE" dirty="0"/>
              <a:t>. Den kommer att uppfattas av alla noder inom </a:t>
            </a:r>
            <a:r>
              <a:rPr lang="sv-SE" dirty="0" err="1"/>
              <a:t>broadcastdomänen</a:t>
            </a:r>
            <a:r>
              <a:rPr lang="sv-SE" dirty="0"/>
              <a:t>. Den dator på vilken loggningen sker är efterfrågad och svarar därför (</a:t>
            </a:r>
            <a:r>
              <a:rPr lang="sv-SE" dirty="0" err="1"/>
              <a:t>reply</a:t>
            </a:r>
            <a:r>
              <a:rPr lang="sv-SE" dirty="0"/>
              <a:t>). Alla andra datorer ignorerar denna förfrågan.</a:t>
            </a:r>
          </a:p>
          <a:p>
            <a:r>
              <a:rPr lang="sv-SE" dirty="0"/>
              <a:t>Andra exemplet är hur den loggande datorn skickar en fråga efter MAC-adressen som motsvarar </a:t>
            </a:r>
            <a:r>
              <a:rPr lang="sv-SE" dirty="0" err="1"/>
              <a:t>ip</a:t>
            </a:r>
            <a:r>
              <a:rPr lang="sv-SE" dirty="0"/>
              <a:t> 192.168.10.31 och får svar från noden med MAC-adress 00:40:8c:55:70:9c.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53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76470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att slippa göra en ARP-förfrågan för varje paket som ska skickas </a:t>
            </a:r>
            <a:r>
              <a:rPr lang="sv-SE" dirty="0" err="1"/>
              <a:t>cachar</a:t>
            </a:r>
            <a:r>
              <a:rPr lang="sv-SE" dirty="0"/>
              <a:t> operativsystemet resultatet i en tabell. På många operativsystem finns kommandot </a:t>
            </a:r>
            <a:r>
              <a:rPr lang="sv-SE" i="1" dirty="0" err="1"/>
              <a:t>arp</a:t>
            </a:r>
            <a:r>
              <a:rPr lang="sv-SE" dirty="0"/>
              <a:t> för att visa och manipulera </a:t>
            </a:r>
            <a:r>
              <a:rPr lang="sv-SE" dirty="0" err="1"/>
              <a:t>arp-cachen</a:t>
            </a:r>
            <a:r>
              <a:rPr lang="sv-SE" dirty="0"/>
              <a:t>. </a:t>
            </a:r>
            <a:endParaRPr lang="sv-SE" dirty="0" smtClean="0"/>
          </a:p>
          <a:p>
            <a:r>
              <a:rPr lang="sv-SE" dirty="0" smtClean="0"/>
              <a:t>Exempelvis </a:t>
            </a:r>
            <a:r>
              <a:rPr lang="sv-SE" dirty="0"/>
              <a:t>listar </a:t>
            </a:r>
            <a:r>
              <a:rPr lang="sv-SE" i="1" dirty="0" err="1"/>
              <a:t>arp</a:t>
            </a:r>
            <a:r>
              <a:rPr lang="sv-SE" i="1" dirty="0"/>
              <a:t> -a</a:t>
            </a:r>
            <a:r>
              <a:rPr lang="sv-SE" dirty="0"/>
              <a:t> </a:t>
            </a:r>
            <a:r>
              <a:rPr lang="sv-SE" dirty="0" err="1"/>
              <a:t>cachen</a:t>
            </a:r>
            <a:r>
              <a:rPr lang="sv-SE" dirty="0"/>
              <a:t> och </a:t>
            </a:r>
            <a:r>
              <a:rPr lang="sv-SE" i="1" dirty="0" err="1"/>
              <a:t>arp</a:t>
            </a:r>
            <a:r>
              <a:rPr lang="sv-SE" i="1" dirty="0"/>
              <a:t> </a:t>
            </a:r>
            <a:r>
              <a:rPr lang="sv-SE" i="1" dirty="0" smtClean="0"/>
              <a:t>–d </a:t>
            </a:r>
            <a:r>
              <a:rPr lang="sv-SE" dirty="0" smtClean="0"/>
              <a:t>raderar </a:t>
            </a:r>
            <a:r>
              <a:rPr lang="sv-SE" dirty="0" err="1"/>
              <a:t>cachen</a:t>
            </a:r>
            <a:r>
              <a:rPr lang="sv-SE" dirty="0"/>
              <a:t>.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67544" y="2636912"/>
            <a:ext cx="7272808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[</a:t>
            </a:r>
            <a:r>
              <a:rPr lang="en-US" sz="1400" dirty="0" err="1"/>
              <a:t>root@teacher</a:t>
            </a:r>
            <a:r>
              <a:rPr lang="en-US" sz="1400" dirty="0"/>
              <a:t> ~]# </a:t>
            </a:r>
            <a:r>
              <a:rPr lang="en-US" sz="1400" dirty="0" err="1"/>
              <a:t>arp</a:t>
            </a:r>
            <a:r>
              <a:rPr lang="en-US" sz="1400" dirty="0"/>
              <a:t> -a </a:t>
            </a:r>
            <a:endParaRPr lang="en-US" sz="1400" dirty="0" smtClean="0"/>
          </a:p>
          <a:p>
            <a:r>
              <a:rPr lang="en-US" sz="1400" dirty="0" err="1" smtClean="0"/>
              <a:t>gw</a:t>
            </a:r>
            <a:r>
              <a:rPr lang="en-US" sz="1400" dirty="0" smtClean="0"/>
              <a:t> (</a:t>
            </a:r>
            <a:r>
              <a:rPr lang="en-US" sz="1400" dirty="0"/>
              <a:t>192.168.10.1) </a:t>
            </a:r>
            <a:r>
              <a:rPr lang="en-US" sz="1400" dirty="0" smtClean="0"/>
              <a:t>at </a:t>
            </a:r>
            <a:r>
              <a:rPr lang="en-US" sz="1400" dirty="0"/>
              <a:t>00:19:5B:4C:2C:5A [ether] on eth0 </a:t>
            </a:r>
            <a:endParaRPr lang="en-US" sz="1400" dirty="0" smtClean="0"/>
          </a:p>
          <a:p>
            <a:r>
              <a:rPr lang="en-US" sz="1400" dirty="0" smtClean="0"/>
              <a:t>server </a:t>
            </a:r>
            <a:r>
              <a:rPr lang="en-US" sz="1400" dirty="0"/>
              <a:t>(192.168.10.11) at 00:30:05:C7:D4:04 [ether] on eth0 ? </a:t>
            </a:r>
            <a:endParaRPr lang="en-US" sz="1400" dirty="0" smtClean="0"/>
          </a:p>
          <a:p>
            <a:r>
              <a:rPr lang="en-US" sz="1400" dirty="0" smtClean="0"/>
              <a:t>(</a:t>
            </a:r>
            <a:r>
              <a:rPr lang="en-US" sz="1400" dirty="0"/>
              <a:t>192.168.10.31) at 00:40:8C:55:70:9C [ether] on eth0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98410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0" y="5486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 smtClean="0"/>
              <a:t>WINS och DNS</a:t>
            </a:r>
            <a:endParaRPr lang="sv-SE" sz="4000" dirty="0"/>
          </a:p>
        </p:txBody>
      </p:sp>
      <p:sp>
        <p:nvSpPr>
          <p:cNvPr id="3" name="textruta 2"/>
          <p:cNvSpPr txBox="1"/>
          <p:nvPr/>
        </p:nvSpPr>
        <p:spPr>
          <a:xfrm>
            <a:off x="971600" y="2420888"/>
            <a:ext cx="71450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Sedan Windows 2000 server och Active Directory behövs inte längre WINS</a:t>
            </a:r>
          </a:p>
          <a:p>
            <a:r>
              <a:rPr lang="sv-SE" dirty="0" smtClean="0"/>
              <a:t>DNS-tjänsten tar även hand om </a:t>
            </a:r>
            <a:r>
              <a:rPr lang="sv-SE" dirty="0" err="1" smtClean="0"/>
              <a:t>Wins</a:t>
            </a:r>
            <a:r>
              <a:rPr lang="sv-SE" dirty="0" smtClean="0"/>
              <a:t>-förfrågningar.</a:t>
            </a:r>
          </a:p>
          <a:p>
            <a:endParaRPr lang="sv-SE" dirty="0"/>
          </a:p>
          <a:p>
            <a:r>
              <a:rPr lang="sv-SE" dirty="0" smtClean="0"/>
              <a:t>WINS översätter mellan IP-adress och NET BIOS-namn</a:t>
            </a:r>
          </a:p>
          <a:p>
            <a:endParaRPr lang="sv-SE" dirty="0"/>
          </a:p>
          <a:p>
            <a:r>
              <a:rPr lang="sv-SE" dirty="0" smtClean="0"/>
              <a:t>DNS Översätter mellan IP-adress och domännamn.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7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827584" y="548680"/>
            <a:ext cx="7873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En IP-adress består av 4 bytes (4 st. 8-bitars oktetter)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Den är egentligen binär men skrivs som 4 st. decimala tal med punkt mellan sig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Eftersom det största talet man kan skriva med 8 bitar är 255 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blir också det högsta decimala talet i varje oktett 255.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48297" y="2047200"/>
            <a:ext cx="71962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0" dirty="0" smtClean="0"/>
              <a:t>192.168.144.245</a:t>
            </a:r>
            <a:endParaRPr lang="sv-SE" sz="8000" dirty="0"/>
          </a:p>
        </p:txBody>
      </p:sp>
      <p:sp>
        <p:nvSpPr>
          <p:cNvPr id="5" name="textruta 4"/>
          <p:cNvSpPr txBox="1"/>
          <p:nvPr/>
        </p:nvSpPr>
        <p:spPr>
          <a:xfrm>
            <a:off x="1342468" y="3694092"/>
            <a:ext cx="7232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0-255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6825377" y="3694092"/>
            <a:ext cx="7232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0-255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4997740" y="3694092"/>
            <a:ext cx="7232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0-255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3170104" y="3694092"/>
            <a:ext cx="7232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0-255</a:t>
            </a:r>
            <a:endParaRPr lang="sv-SE" dirty="0"/>
          </a:p>
        </p:txBody>
      </p:sp>
      <p:cxnSp>
        <p:nvCxnSpPr>
          <p:cNvPr id="12" name="Rak pil 11"/>
          <p:cNvCxnSpPr>
            <a:stCxn id="5" idx="0"/>
          </p:cNvCxnSpPr>
          <p:nvPr/>
        </p:nvCxnSpPr>
        <p:spPr>
          <a:xfrm flipH="1" flipV="1">
            <a:off x="1704105" y="3127320"/>
            <a:ext cx="1" cy="5667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 flipH="1" flipV="1">
            <a:off x="3548455" y="3127320"/>
            <a:ext cx="1" cy="5667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 flipH="1" flipV="1">
            <a:off x="5359376" y="3127320"/>
            <a:ext cx="1" cy="5667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H="1" flipV="1">
            <a:off x="7187013" y="3127320"/>
            <a:ext cx="1" cy="5667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ruta 16"/>
          <p:cNvSpPr txBox="1"/>
          <p:nvPr/>
        </p:nvSpPr>
        <p:spPr>
          <a:xfrm>
            <a:off x="1259631" y="5733256"/>
            <a:ext cx="6306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11000000.10101000.10010000.11110101</a:t>
            </a:r>
            <a:endParaRPr lang="sv-SE" sz="2800" dirty="0"/>
          </a:p>
        </p:txBody>
      </p:sp>
      <p:sp>
        <p:nvSpPr>
          <p:cNvPr id="18" name="textruta 17"/>
          <p:cNvSpPr txBox="1"/>
          <p:nvPr/>
        </p:nvSpPr>
        <p:spPr>
          <a:xfrm>
            <a:off x="3080869" y="5229200"/>
            <a:ext cx="2401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Samma IP-adress binärt</a:t>
            </a:r>
            <a:endParaRPr lang="sv-SE" dirty="0"/>
          </a:p>
        </p:txBody>
      </p:sp>
      <p:sp>
        <p:nvSpPr>
          <p:cNvPr id="19" name="textruta 18"/>
          <p:cNvSpPr txBox="1"/>
          <p:nvPr/>
        </p:nvSpPr>
        <p:spPr>
          <a:xfrm>
            <a:off x="857907" y="4653136"/>
            <a:ext cx="7428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Teoretiskt kan det alltså finnas 256x256x256x256 = 4 294 967 296 IP-adresser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955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835696" y="54868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Omvandling binärt till decimalt</a:t>
            </a:r>
            <a:endParaRPr lang="sv-SE" sz="3200" b="1" dirty="0"/>
          </a:p>
        </p:txBody>
      </p:sp>
      <p:sp>
        <p:nvSpPr>
          <p:cNvPr id="3" name="textruta 2"/>
          <p:cNvSpPr txBox="1"/>
          <p:nvPr/>
        </p:nvSpPr>
        <p:spPr>
          <a:xfrm>
            <a:off x="1418732" y="1806458"/>
            <a:ext cx="6306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11000000.10101000.10010000.11110101</a:t>
            </a:r>
            <a:endParaRPr lang="sv-SE" sz="2800" dirty="0"/>
          </a:p>
        </p:txBody>
      </p:sp>
      <p:sp>
        <p:nvSpPr>
          <p:cNvPr id="4" name="textruta 3"/>
          <p:cNvSpPr txBox="1"/>
          <p:nvPr/>
        </p:nvSpPr>
        <p:spPr>
          <a:xfrm>
            <a:off x="1255323" y="1412776"/>
            <a:ext cx="6633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Vi börjar med första oktetten i samma IP-adress som i förra exemplet</a:t>
            </a:r>
            <a:endParaRPr lang="sv-SE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232561"/>
              </p:ext>
            </p:extLst>
          </p:nvPr>
        </p:nvGraphicFramePr>
        <p:xfrm>
          <a:off x="1418736" y="2780928"/>
          <a:ext cx="620126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000"/>
                <a:gridCol w="601058"/>
                <a:gridCol w="689029"/>
                <a:gridCol w="689029"/>
                <a:gridCol w="689029"/>
                <a:gridCol w="689029"/>
                <a:gridCol w="689029"/>
                <a:gridCol w="689029"/>
                <a:gridCol w="689029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128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128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dirty="0" smtClean="0"/>
                        <a:t>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64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=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192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372025"/>
              </p:ext>
            </p:extLst>
          </p:nvPr>
        </p:nvGraphicFramePr>
        <p:xfrm>
          <a:off x="1418732" y="4581128"/>
          <a:ext cx="620126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000"/>
                <a:gridCol w="601058"/>
                <a:gridCol w="689029"/>
                <a:gridCol w="689029"/>
                <a:gridCol w="689029"/>
                <a:gridCol w="689029"/>
                <a:gridCol w="689029"/>
                <a:gridCol w="689029"/>
                <a:gridCol w="689029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128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128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dirty="0" smtClean="0"/>
                        <a:t>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32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=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168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3218648" y="4113611"/>
            <a:ext cx="270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Vi tar andra oktetten också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072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2976" y="342771"/>
            <a:ext cx="831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Nu skall ni själva omvandla följande binära oktetter till decimalt</a:t>
            </a:r>
            <a:endParaRPr lang="sv-SE" sz="2400" b="1" dirty="0"/>
          </a:p>
        </p:txBody>
      </p:sp>
      <p:sp>
        <p:nvSpPr>
          <p:cNvPr id="3" name="textruta 2"/>
          <p:cNvSpPr txBox="1"/>
          <p:nvPr/>
        </p:nvSpPr>
        <p:spPr>
          <a:xfrm>
            <a:off x="3693296" y="1285769"/>
            <a:ext cx="19928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2800" dirty="0" smtClean="0"/>
              <a:t>10110111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 smtClean="0"/>
              <a:t>00001010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 smtClean="0"/>
              <a:t>00111100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 smtClean="0"/>
              <a:t>00000001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 smtClean="0"/>
              <a:t>10000000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 smtClean="0"/>
              <a:t>10100000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 smtClean="0"/>
              <a:t>01111111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 smtClean="0"/>
              <a:t>11111111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 smtClean="0"/>
              <a:t>00000000</a:t>
            </a:r>
            <a:endParaRPr lang="sv-SE" sz="2800" dirty="0"/>
          </a:p>
        </p:txBody>
      </p:sp>
      <p:sp>
        <p:nvSpPr>
          <p:cNvPr id="4" name="textruta 3"/>
          <p:cNvSpPr txBox="1"/>
          <p:nvPr/>
        </p:nvSpPr>
        <p:spPr>
          <a:xfrm>
            <a:off x="3743181" y="5989930"/>
            <a:ext cx="1893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Facit på nästa sida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128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3982544" y="260648"/>
            <a:ext cx="117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 smtClean="0"/>
              <a:t>Facit</a:t>
            </a:r>
            <a:endParaRPr lang="sv-SE" sz="4000" b="1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522141"/>
              </p:ext>
            </p:extLst>
          </p:nvPr>
        </p:nvGraphicFramePr>
        <p:xfrm>
          <a:off x="2411760" y="1263463"/>
          <a:ext cx="3240360" cy="4968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8707"/>
                <a:gridCol w="1877597"/>
                <a:gridCol w="504056"/>
              </a:tblGrid>
              <a:tr h="552061"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10110111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=</a:t>
                      </a:r>
                      <a:endParaRPr lang="sv-SE" sz="28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2.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00001010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=</a:t>
                      </a:r>
                      <a:endParaRPr lang="sv-SE" sz="28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3.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00111100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=</a:t>
                      </a:r>
                      <a:endParaRPr lang="sv-SE" sz="28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4.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00000001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=</a:t>
                      </a:r>
                      <a:endParaRPr lang="sv-SE" sz="28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5.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10000000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=</a:t>
                      </a:r>
                      <a:endParaRPr lang="sv-SE" sz="28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6.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10100000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=</a:t>
                      </a:r>
                      <a:endParaRPr lang="sv-SE" sz="28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7.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01111111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=</a:t>
                      </a:r>
                      <a:endParaRPr lang="sv-SE" sz="28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8.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11111111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=</a:t>
                      </a:r>
                      <a:endParaRPr lang="sv-SE" sz="28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9.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00000000</a:t>
                      </a:r>
                      <a:endParaRPr lang="sv-S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 smtClean="0"/>
                        <a:t>=</a:t>
                      </a:r>
                      <a:endParaRPr lang="sv-SE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5475522" y="1235216"/>
            <a:ext cx="88678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183</a:t>
            </a:r>
          </a:p>
          <a:p>
            <a:r>
              <a:rPr lang="sv-SE" sz="3600" dirty="0" smtClean="0"/>
              <a:t>10</a:t>
            </a:r>
          </a:p>
          <a:p>
            <a:r>
              <a:rPr lang="sv-SE" sz="3600" dirty="0" smtClean="0"/>
              <a:t>60</a:t>
            </a:r>
          </a:p>
          <a:p>
            <a:r>
              <a:rPr lang="sv-SE" sz="3600" dirty="0" smtClean="0"/>
              <a:t>1</a:t>
            </a:r>
          </a:p>
          <a:p>
            <a:r>
              <a:rPr lang="sv-SE" sz="3600" dirty="0" smtClean="0"/>
              <a:t>128</a:t>
            </a:r>
          </a:p>
          <a:p>
            <a:r>
              <a:rPr lang="sv-SE" sz="3600" dirty="0" smtClean="0"/>
              <a:t>160</a:t>
            </a:r>
          </a:p>
          <a:p>
            <a:r>
              <a:rPr lang="sv-SE" sz="3600" dirty="0" smtClean="0"/>
              <a:t>127</a:t>
            </a:r>
          </a:p>
          <a:p>
            <a:r>
              <a:rPr lang="sv-SE" sz="3600" dirty="0" smtClean="0"/>
              <a:t>255</a:t>
            </a:r>
          </a:p>
          <a:p>
            <a:r>
              <a:rPr lang="sv-SE" sz="3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4048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79512" y="548680"/>
            <a:ext cx="8894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När man kopplar upp ett LAN, ett eget nätverk där ingen av datorerna </a:t>
            </a:r>
          </a:p>
          <a:p>
            <a:r>
              <a:rPr lang="sv-SE" dirty="0" smtClean="0"/>
              <a:t>skall vara direkt ansluten mot Internet så finns det ett antal ”fria” adresser man kan använda.</a:t>
            </a:r>
          </a:p>
          <a:p>
            <a:r>
              <a:rPr lang="sv-SE" dirty="0" smtClean="0"/>
              <a:t>Dessa adresser fungerar inte på Internet utan bara i lokala nätverk. </a:t>
            </a:r>
            <a:endParaRPr lang="sv-SE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970303"/>
              </p:ext>
            </p:extLst>
          </p:nvPr>
        </p:nvGraphicFramePr>
        <p:xfrm>
          <a:off x="1907704" y="2636912"/>
          <a:ext cx="5184577" cy="1112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850204"/>
                <a:gridCol w="1515223"/>
                <a:gridCol w="181915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10.0.0.0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10.255.255.255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172.16.0.0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172.31.255.255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192.168.0.0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192.168.255.255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Rak pil 4"/>
          <p:cNvCxnSpPr/>
          <p:nvPr/>
        </p:nvCxnSpPr>
        <p:spPr>
          <a:xfrm>
            <a:off x="4103948" y="285293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ak pil 5"/>
          <p:cNvCxnSpPr/>
          <p:nvPr/>
        </p:nvCxnSpPr>
        <p:spPr>
          <a:xfrm>
            <a:off x="4103948" y="31769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ak pil 6"/>
          <p:cNvCxnSpPr/>
          <p:nvPr/>
        </p:nvCxnSpPr>
        <p:spPr>
          <a:xfrm>
            <a:off x="4103948" y="35010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95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051720" y="2204864"/>
            <a:ext cx="46618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/>
              <a:t>172.16.19.133</a:t>
            </a:r>
            <a:endParaRPr lang="sv-SE" sz="6000" dirty="0"/>
          </a:p>
        </p:txBody>
      </p:sp>
      <p:cxnSp>
        <p:nvCxnSpPr>
          <p:cNvPr id="4" name="Rak 3"/>
          <p:cNvCxnSpPr/>
          <p:nvPr/>
        </p:nvCxnSpPr>
        <p:spPr>
          <a:xfrm>
            <a:off x="2123728" y="3068960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>
            <a:off x="4572000" y="3084002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>
            <a:off x="3127889" y="3068960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5508104" y="3084002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2051720" y="4005064"/>
            <a:ext cx="1695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NÄT-ID = 172.16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4756692" y="4005064"/>
            <a:ext cx="1956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DATOR-ID = 19.133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1836219" y="836712"/>
            <a:ext cx="5471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I adressen skiljer man mellan </a:t>
            </a:r>
            <a:r>
              <a:rPr lang="sv-SE" b="1" i="1" dirty="0" smtClean="0">
                <a:solidFill>
                  <a:srgbClr val="FF0000"/>
                </a:solidFill>
              </a:rPr>
              <a:t>Nät-ID</a:t>
            </a:r>
            <a:r>
              <a:rPr lang="sv-SE" dirty="0" smtClean="0"/>
              <a:t> och </a:t>
            </a:r>
            <a:r>
              <a:rPr lang="sv-SE" b="1" i="1" dirty="0">
                <a:solidFill>
                  <a:srgbClr val="FF0000"/>
                </a:solidFill>
              </a:rPr>
              <a:t>Dator-ID</a:t>
            </a:r>
            <a:r>
              <a:rPr lang="sv-SE" dirty="0" smtClean="0"/>
              <a:t>.</a:t>
            </a:r>
          </a:p>
          <a:p>
            <a:r>
              <a:rPr lang="sv-SE" dirty="0" smtClean="0"/>
              <a:t>Alla datorer som tillhör samma </a:t>
            </a:r>
            <a:r>
              <a:rPr lang="sv-SE" dirty="0" err="1" smtClean="0"/>
              <a:t>subnät</a:t>
            </a:r>
            <a:r>
              <a:rPr lang="sv-SE" dirty="0" smtClean="0"/>
              <a:t> </a:t>
            </a:r>
            <a:r>
              <a:rPr lang="sv-SE" b="1" i="1" dirty="0">
                <a:solidFill>
                  <a:srgbClr val="FF0000"/>
                </a:solidFill>
              </a:rPr>
              <a:t>måste ha samma</a:t>
            </a:r>
          </a:p>
          <a:p>
            <a:r>
              <a:rPr lang="sv-SE" dirty="0" smtClean="0"/>
              <a:t>Nät-ID med de </a:t>
            </a:r>
            <a:r>
              <a:rPr lang="sv-SE" b="1" i="1" dirty="0">
                <a:solidFill>
                  <a:srgbClr val="FF0000"/>
                </a:solidFill>
              </a:rPr>
              <a:t>får inte ha samma </a:t>
            </a:r>
            <a:r>
              <a:rPr lang="sv-SE" dirty="0" smtClean="0"/>
              <a:t>Dator-ID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073189" y="5013176"/>
            <a:ext cx="699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För att veta hur stor del av adressen som är Nätadress skriver man så här: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146414" y="5774733"/>
            <a:ext cx="468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192.168.1.1/24   192.168.1.1/16   192.168.1.1/8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078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sv-SE" dirty="0" smtClean="0"/>
              <a:t>IP-klasser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827584" y="1340768"/>
            <a:ext cx="7636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IP-adresser indelas i tre olika huvudklasser. Klass A, Klass B och Klass C.</a:t>
            </a:r>
          </a:p>
          <a:p>
            <a:r>
              <a:rPr lang="sv-SE" dirty="0" smtClean="0"/>
              <a:t>Det som skiljer klasserna åt är hur många bitar som ingår i Nät-ID resp. Dator-ID.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1889973" y="2492896"/>
            <a:ext cx="62646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1889973" y="3212976"/>
            <a:ext cx="62646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1889973" y="3933056"/>
            <a:ext cx="62646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8"/>
          <p:cNvCxnSpPr/>
          <p:nvPr/>
        </p:nvCxnSpPr>
        <p:spPr>
          <a:xfrm>
            <a:off x="5011003" y="3212976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3347864" y="2492896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6660232" y="3933056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899592" y="2560258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Klass A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899592" y="328033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Klass B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899592" y="400041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Klass C</a:t>
            </a:r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2195736" y="2566845"/>
            <a:ext cx="79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Nät-ID</a:t>
            </a:r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6084168" y="3280297"/>
            <a:ext cx="9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Dator-ID</a:t>
            </a:r>
            <a:endParaRPr lang="sv-SE" dirty="0"/>
          </a:p>
        </p:txBody>
      </p:sp>
      <p:sp>
        <p:nvSpPr>
          <p:cNvPr id="19" name="textruta 18"/>
          <p:cNvSpPr txBox="1"/>
          <p:nvPr/>
        </p:nvSpPr>
        <p:spPr>
          <a:xfrm>
            <a:off x="6948264" y="4000418"/>
            <a:ext cx="9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Dator-ID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5292080" y="2566845"/>
            <a:ext cx="9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Dator-ID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2915816" y="3280297"/>
            <a:ext cx="79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Nät-ID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3873545" y="4000418"/>
            <a:ext cx="79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Nät-ID</a:t>
            </a:r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>
            <a:off x="251520" y="4792473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Vad som avgör vilken klass en IP-adress tillhör är värdet av den första oktetten i Nät-ID. Om den första oktetten i IP-adressen inleds med den binära siffran 0 så är det en klass A adress. Om den inleds med 10 så tillhör den klass B och om den inleds med 110 så tillhör adressen klass C.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28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1610</Words>
  <Application>Microsoft Office PowerPoint</Application>
  <PresentationFormat>Bildspel på skärmen (4:3)</PresentationFormat>
  <Paragraphs>342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5" baseType="lpstr">
      <vt:lpstr>Office-tema</vt:lpstr>
      <vt:lpstr>10.0.0.10</vt:lpstr>
      <vt:lpstr>192.168.1.110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IP-klasser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192.168.125.54</vt:lpstr>
      <vt:lpstr>PowerPoint-presentation</vt:lpstr>
      <vt:lpstr>PowerPoint-presentation</vt:lpstr>
      <vt:lpstr>ROUTING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192.168.1.110</dc:title>
  <dc:creator>Lars Takvam</dc:creator>
  <cp:lastModifiedBy>Lars Takvam</cp:lastModifiedBy>
  <cp:revision>69</cp:revision>
  <dcterms:created xsi:type="dcterms:W3CDTF">2013-03-07T08:56:54Z</dcterms:created>
  <dcterms:modified xsi:type="dcterms:W3CDTF">2014-03-28T10:16:07Z</dcterms:modified>
</cp:coreProperties>
</file>