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73" r:id="rId9"/>
    <p:sldId id="274" r:id="rId10"/>
    <p:sldId id="263" r:id="rId11"/>
    <p:sldId id="264" r:id="rId12"/>
    <p:sldId id="265" r:id="rId13"/>
    <p:sldId id="266" r:id="rId14"/>
    <p:sldId id="267" r:id="rId15"/>
    <p:sldId id="272" r:id="rId16"/>
    <p:sldId id="268" r:id="rId17"/>
    <p:sldId id="269" r:id="rId18"/>
    <p:sldId id="270" r:id="rId19"/>
    <p:sldId id="271" r:id="rId20"/>
    <p:sldId id="275" r:id="rId2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6FC21-F626-495F-807D-14CF6F744077}" type="datetimeFigureOut">
              <a:rPr lang="sv-SE" smtClean="0"/>
              <a:t>2015-04-11</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191E6-48C7-4456-A662-30F0C59A7A77}" type="slidenum">
              <a:rPr lang="sv-SE" smtClean="0"/>
              <a:t>‹#›</a:t>
            </a:fld>
            <a:endParaRPr lang="sv-SE"/>
          </a:p>
        </p:txBody>
      </p:sp>
    </p:spTree>
    <p:extLst>
      <p:ext uri="{BB962C8B-B14F-4D97-AF65-F5344CB8AC3E}">
        <p14:creationId xmlns:p14="http://schemas.microsoft.com/office/powerpoint/2010/main" val="2344780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F191E6-48C7-4456-A662-30F0C59A7A77}" type="slidenum">
              <a:rPr lang="sv-SE" smtClean="0"/>
              <a:t>12</a:t>
            </a:fld>
            <a:endParaRPr lang="sv-SE"/>
          </a:p>
        </p:txBody>
      </p:sp>
    </p:spTree>
    <p:extLst>
      <p:ext uri="{BB962C8B-B14F-4D97-AF65-F5344CB8AC3E}">
        <p14:creationId xmlns:p14="http://schemas.microsoft.com/office/powerpoint/2010/main" val="229479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sv-SE" smtClean="0"/>
              <a:t>Klicka här för att ändra format</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A2EA1ECD-64E5-49DB-811A-6DEC00D54DA4}" type="datetimeFigureOut">
              <a:rPr lang="sv-SE" smtClean="0"/>
              <a:t>2015-04-11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A2EA1ECD-64E5-49DB-811A-6DEC00D54DA4}" type="datetimeFigureOut">
              <a:rPr lang="sv-SE" smtClean="0"/>
              <a:t>2015-04-11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A2EA1ECD-64E5-49DB-811A-6DEC00D54DA4}" type="datetimeFigureOut">
              <a:rPr lang="sv-SE" smtClean="0"/>
              <a:t>2015-04-11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A2EA1ECD-64E5-49DB-811A-6DEC00D54DA4}" type="datetimeFigureOut">
              <a:rPr lang="sv-SE" smtClean="0"/>
              <a:t>2015-04-11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sv-SE" smtClean="0"/>
              <a:t>Klicka här för att ändra format</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A2EA1ECD-64E5-49DB-811A-6DEC00D54DA4}" type="datetimeFigureOut">
              <a:rPr lang="sv-SE" smtClean="0"/>
              <a:t>2015-04-11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A2EA1ECD-64E5-49DB-811A-6DEC00D54DA4}" type="datetimeFigureOut">
              <a:rPr lang="sv-SE" smtClean="0"/>
              <a:t>2015-04-11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Date Placeholder 6"/>
          <p:cNvSpPr>
            <a:spLocks noGrp="1"/>
          </p:cNvSpPr>
          <p:nvPr>
            <p:ph type="dt" sz="half" idx="10"/>
          </p:nvPr>
        </p:nvSpPr>
        <p:spPr/>
        <p:txBody>
          <a:bodyPr/>
          <a:lstStyle/>
          <a:p>
            <a:fld id="{A2EA1ECD-64E5-49DB-811A-6DEC00D54DA4}" type="datetimeFigureOut">
              <a:rPr lang="sv-SE" smtClean="0"/>
              <a:t>2015-04-11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Date Placeholder 2"/>
          <p:cNvSpPr>
            <a:spLocks noGrp="1"/>
          </p:cNvSpPr>
          <p:nvPr>
            <p:ph type="dt" sz="half" idx="10"/>
          </p:nvPr>
        </p:nvSpPr>
        <p:spPr/>
        <p:txBody>
          <a:bodyPr/>
          <a:lstStyle/>
          <a:p>
            <a:fld id="{A2EA1ECD-64E5-49DB-811A-6DEC00D54DA4}" type="datetimeFigureOut">
              <a:rPr lang="sv-SE" smtClean="0"/>
              <a:t>2015-04-11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A1ECD-64E5-49DB-811A-6DEC00D54DA4}" type="datetimeFigureOut">
              <a:rPr lang="sv-SE" smtClean="0"/>
              <a:t>2015-04-11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sv-SE" smtClean="0"/>
              <a:t>Klicka här för att ändra format</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A2EA1ECD-64E5-49DB-811A-6DEC00D54DA4}" type="datetimeFigureOut">
              <a:rPr lang="sv-SE" smtClean="0"/>
              <a:t>2015-04-11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A4ECA3D-4379-432C-B087-885D77CC857F}" type="slidenum">
              <a:rPr lang="sv-SE" smtClean="0"/>
              <a:t>‹#›</a:t>
            </a:fld>
            <a:endParaRPr lang="sv-SE"/>
          </a:p>
        </p:txBody>
      </p:sp>
      <p:sp>
        <p:nvSpPr>
          <p:cNvPr id="9" name="Content Placeholder 8"/>
          <p:cNvSpPr>
            <a:spLocks noGrp="1"/>
          </p:cNvSpPr>
          <p:nvPr>
            <p:ph sz="quarter" idx="13"/>
          </p:nvPr>
        </p:nvSpPr>
        <p:spPr>
          <a:xfrm>
            <a:off x="304800" y="381000"/>
            <a:ext cx="7772400" cy="494284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sv-SE" smtClean="0"/>
              <a:t>Klicka här för att ändra format</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8" name="Date Placeholder 7"/>
          <p:cNvSpPr>
            <a:spLocks noGrp="1"/>
          </p:cNvSpPr>
          <p:nvPr>
            <p:ph type="dt" sz="half" idx="10"/>
          </p:nvPr>
        </p:nvSpPr>
        <p:spPr/>
        <p:txBody>
          <a:bodyPr/>
          <a:lstStyle/>
          <a:p>
            <a:fld id="{A2EA1ECD-64E5-49DB-811A-6DEC00D54DA4}" type="datetimeFigureOut">
              <a:rPr lang="sv-SE" smtClean="0"/>
              <a:t>2015-04-11</a:t>
            </a:fld>
            <a:endParaRPr lang="sv-SE"/>
          </a:p>
        </p:txBody>
      </p:sp>
      <p:sp>
        <p:nvSpPr>
          <p:cNvPr id="9" name="Slide Number Placeholder 8"/>
          <p:cNvSpPr>
            <a:spLocks noGrp="1"/>
          </p:cNvSpPr>
          <p:nvPr>
            <p:ph type="sldNum" sz="quarter" idx="11"/>
          </p:nvPr>
        </p:nvSpPr>
        <p:spPr/>
        <p:txBody>
          <a:bodyPr/>
          <a:lstStyle/>
          <a:p>
            <a:fld id="{7A4ECA3D-4379-432C-B087-885D77CC857F}" type="slidenum">
              <a:rPr lang="sv-SE" smtClean="0"/>
              <a:t>‹#›</a:t>
            </a:fld>
            <a:endParaRPr lang="sv-SE"/>
          </a:p>
        </p:txBody>
      </p:sp>
      <p:sp>
        <p:nvSpPr>
          <p:cNvPr id="10" name="Footer Placeholder 9"/>
          <p:cNvSpPr>
            <a:spLocks noGrp="1"/>
          </p:cNvSpPr>
          <p:nvPr>
            <p:ph type="ftr" sz="quarter" idx="12"/>
          </p:nvPr>
        </p:nvSpPr>
        <p:spPr/>
        <p:txBody>
          <a:bodyPr/>
          <a:lstStyle/>
          <a:p>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A4ECA3D-4379-432C-B087-885D77CC857F}" type="slidenum">
              <a:rPr lang="sv-SE" smtClean="0"/>
              <a:t>‹#›</a:t>
            </a:fld>
            <a:endParaRPr lang="sv-SE"/>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sv-SE"/>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EA1ECD-64E5-49DB-811A-6DEC00D54DA4}" type="datetimeFigureOut">
              <a:rPr lang="sv-SE" smtClean="0"/>
              <a:t>2015-04-11</a:t>
            </a:fld>
            <a:endParaRPr lang="sv-S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27" y="692696"/>
            <a:ext cx="8847044" cy="5904656"/>
          </a:xfrm>
          <a:prstGeom prst="rect">
            <a:avLst/>
          </a:prstGeom>
        </p:spPr>
      </p:pic>
      <p:sp>
        <p:nvSpPr>
          <p:cNvPr id="5" name="textruta 4"/>
          <p:cNvSpPr txBox="1"/>
          <p:nvPr/>
        </p:nvSpPr>
        <p:spPr>
          <a:xfrm>
            <a:off x="3131840" y="548680"/>
            <a:ext cx="3140499" cy="1446550"/>
          </a:xfrm>
          <a:prstGeom prst="rect">
            <a:avLst/>
          </a:prstGeom>
          <a:noFill/>
        </p:spPr>
        <p:txBody>
          <a:bodyPr wrap="square" rtlCol="0">
            <a:spAutoFit/>
          </a:bodyPr>
          <a:lstStyle/>
          <a:p>
            <a:r>
              <a:rPr lang="sv-SE" sz="8800" dirty="0" smtClean="0">
                <a:solidFill>
                  <a:schemeClr val="bg1"/>
                </a:solidFill>
                <a:latin typeface="Baskerville Old Face" panose="02020602080505020303" pitchFamily="18" charset="0"/>
              </a:rPr>
              <a:t>Islam</a:t>
            </a:r>
            <a:endParaRPr lang="sv-SE" sz="8800" dirty="0">
              <a:solidFill>
                <a:schemeClr val="bg1"/>
              </a:solidFill>
              <a:latin typeface="Baskerville Old Face" panose="02020602080505020303" pitchFamily="18" charset="0"/>
            </a:endParaRPr>
          </a:p>
        </p:txBody>
      </p:sp>
      <p:sp>
        <p:nvSpPr>
          <p:cNvPr id="6" name="textruta 5"/>
          <p:cNvSpPr txBox="1"/>
          <p:nvPr/>
        </p:nvSpPr>
        <p:spPr>
          <a:xfrm>
            <a:off x="490747" y="5449237"/>
            <a:ext cx="8146204" cy="584775"/>
          </a:xfrm>
          <a:prstGeom prst="rect">
            <a:avLst/>
          </a:prstGeom>
          <a:noFill/>
        </p:spPr>
        <p:txBody>
          <a:bodyPr wrap="none" rtlCol="0">
            <a:spAutoFit/>
          </a:bodyPr>
          <a:lstStyle/>
          <a:p>
            <a:r>
              <a:rPr lang="sv-SE" sz="3200" dirty="0" smtClean="0">
                <a:solidFill>
                  <a:schemeClr val="bg1"/>
                </a:solidFill>
              </a:rPr>
              <a:t>En </a:t>
            </a:r>
            <a:r>
              <a:rPr lang="sv-SE" sz="3200" dirty="0" err="1" smtClean="0">
                <a:solidFill>
                  <a:schemeClr val="bg1"/>
                </a:solidFill>
              </a:rPr>
              <a:t>powerpoint</a:t>
            </a:r>
            <a:r>
              <a:rPr lang="sv-SE" sz="3200" dirty="0" smtClean="0">
                <a:solidFill>
                  <a:schemeClr val="bg1"/>
                </a:solidFill>
              </a:rPr>
              <a:t> om världens näst största religion</a:t>
            </a:r>
            <a:endParaRPr lang="sv-SE" sz="3200" dirty="0">
              <a:solidFill>
                <a:schemeClr val="bg1"/>
              </a:solidFill>
            </a:endParaRPr>
          </a:p>
        </p:txBody>
      </p:sp>
    </p:spTree>
    <p:extLst>
      <p:ext uri="{BB962C8B-B14F-4D97-AF65-F5344CB8AC3E}">
        <p14:creationId xmlns:p14="http://schemas.microsoft.com/office/powerpoint/2010/main" val="2195668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387" y="2708920"/>
            <a:ext cx="5711140" cy="4149081"/>
          </a:xfrm>
          <a:prstGeom prst="rect">
            <a:avLst/>
          </a:prstGeom>
        </p:spPr>
      </p:pic>
      <p:sp>
        <p:nvSpPr>
          <p:cNvPr id="2" name="Rubrik 1"/>
          <p:cNvSpPr>
            <a:spLocks noGrp="1"/>
          </p:cNvSpPr>
          <p:nvPr>
            <p:ph type="title"/>
          </p:nvPr>
        </p:nvSpPr>
        <p:spPr/>
        <p:txBody>
          <a:bodyPr/>
          <a:lstStyle/>
          <a:p>
            <a:r>
              <a:rPr lang="sv-SE" dirty="0" smtClean="0"/>
              <a:t>Koranen</a:t>
            </a:r>
            <a:endParaRPr lang="sv-SE" dirty="0"/>
          </a:p>
        </p:txBody>
      </p:sp>
      <p:sp>
        <p:nvSpPr>
          <p:cNvPr id="3" name="Platshållare för innehåll 2"/>
          <p:cNvSpPr>
            <a:spLocks noGrp="1"/>
          </p:cNvSpPr>
          <p:nvPr>
            <p:ph idx="1"/>
          </p:nvPr>
        </p:nvSpPr>
        <p:spPr>
          <a:xfrm>
            <a:off x="196573" y="3140968"/>
            <a:ext cx="3287992" cy="3816425"/>
          </a:xfrm>
        </p:spPr>
        <p:txBody>
          <a:bodyPr>
            <a:normAutofit/>
          </a:bodyPr>
          <a:lstStyle/>
          <a:p>
            <a:r>
              <a:rPr lang="sv-SE" sz="2000" dirty="0" smtClean="0"/>
              <a:t>Innehåller olika regler och normer för hur man lever ett gott liv. Innehåller även Muhammeds </a:t>
            </a:r>
            <a:r>
              <a:rPr lang="sv-SE" sz="2000" dirty="0" err="1" smtClean="0"/>
              <a:t>sägelser</a:t>
            </a:r>
            <a:r>
              <a:rPr lang="sv-SE" sz="2000" dirty="0" smtClean="0"/>
              <a:t>, uppenbarelser och händelser. </a:t>
            </a:r>
          </a:p>
          <a:p>
            <a:r>
              <a:rPr lang="sv-SE" sz="2000" dirty="0" smtClean="0"/>
              <a:t>Koranen </a:t>
            </a:r>
            <a:r>
              <a:rPr lang="sv-SE" sz="2000" dirty="0"/>
              <a:t>tolkas (läsas och förstås) på väldigt många olika sätt vilket innebär att det finns olika sätt att tro och utöva religionen. </a:t>
            </a:r>
          </a:p>
          <a:p>
            <a:endParaRPr lang="sv-SE" dirty="0"/>
          </a:p>
        </p:txBody>
      </p:sp>
      <p:sp>
        <p:nvSpPr>
          <p:cNvPr id="5" name="textruta 4"/>
          <p:cNvSpPr txBox="1"/>
          <p:nvPr/>
        </p:nvSpPr>
        <p:spPr>
          <a:xfrm>
            <a:off x="235642" y="1340768"/>
            <a:ext cx="8188278" cy="2031325"/>
          </a:xfrm>
          <a:prstGeom prst="rect">
            <a:avLst/>
          </a:prstGeom>
          <a:noFill/>
        </p:spPr>
        <p:txBody>
          <a:bodyPr wrap="square" rtlCol="0">
            <a:spAutoFit/>
          </a:bodyPr>
          <a:lstStyle/>
          <a:p>
            <a:pPr marL="285750" indent="-285750">
              <a:buFont typeface="Arial" panose="020B0604020202020204" pitchFamily="34" charset="0"/>
              <a:buChar char="•"/>
            </a:pPr>
            <a:r>
              <a:rPr lang="sv-SE" dirty="0"/>
              <a:t>Koranen </a:t>
            </a:r>
            <a:r>
              <a:rPr lang="sv-SE" dirty="0" smtClean="0"/>
              <a:t>(</a:t>
            </a:r>
            <a:r>
              <a:rPr lang="sv-SE" dirty="0"/>
              <a:t>recitationen eller </a:t>
            </a:r>
            <a:r>
              <a:rPr lang="sv-SE" dirty="0" smtClean="0"/>
              <a:t>uppläsningen) är </a:t>
            </a:r>
            <a:r>
              <a:rPr lang="sv-SE" dirty="0"/>
              <a:t>från början skriven på arabiska </a:t>
            </a:r>
            <a:endParaRPr lang="sv-SE" dirty="0" smtClean="0"/>
          </a:p>
          <a:p>
            <a:endParaRPr lang="sv-SE" dirty="0"/>
          </a:p>
          <a:p>
            <a:pPr marL="285750" indent="-285750">
              <a:buFont typeface="Arial" panose="020B0604020202020204" pitchFamily="34" charset="0"/>
              <a:buChar char="•"/>
            </a:pPr>
            <a:r>
              <a:rPr lang="sv-SE" dirty="0"/>
              <a:t>Är Guds egna ord. Skrevs på 650-talet och har sedan dess inte ändrats i innehållet</a:t>
            </a:r>
            <a:r>
              <a:rPr lang="sv-SE" dirty="0" smtClean="0"/>
              <a:t>.</a:t>
            </a:r>
          </a:p>
          <a:p>
            <a:endParaRPr lang="sv-SE" dirty="0"/>
          </a:p>
          <a:p>
            <a:pPr marL="285750" indent="-285750">
              <a:buFont typeface="Arial" panose="020B0604020202020204" pitchFamily="34" charset="0"/>
              <a:buChar char="•"/>
            </a:pPr>
            <a:r>
              <a:rPr lang="sv-SE" dirty="0"/>
              <a:t>Är indelad i 114 suror (kapitel). Varje sura är uppdelad i olika verser. Surorna är uppdelade efter längd (ej kronologiskt).</a:t>
            </a:r>
          </a:p>
          <a:p>
            <a:endParaRPr lang="sv-SE" dirty="0"/>
          </a:p>
        </p:txBody>
      </p:sp>
    </p:spTree>
    <p:extLst>
      <p:ext uri="{BB962C8B-B14F-4D97-AF65-F5344CB8AC3E}">
        <p14:creationId xmlns:p14="http://schemas.microsoft.com/office/powerpoint/2010/main" val="155204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Haditherna</a:t>
            </a:r>
            <a:endParaRPr lang="sv-SE" dirty="0"/>
          </a:p>
        </p:txBody>
      </p:sp>
      <p:sp>
        <p:nvSpPr>
          <p:cNvPr id="3" name="Platshållare för innehåll 2"/>
          <p:cNvSpPr>
            <a:spLocks noGrp="1"/>
          </p:cNvSpPr>
          <p:nvPr>
            <p:ph idx="1"/>
          </p:nvPr>
        </p:nvSpPr>
        <p:spPr>
          <a:xfrm>
            <a:off x="251520" y="1484784"/>
            <a:ext cx="7620000" cy="4800600"/>
          </a:xfrm>
        </p:spPr>
        <p:txBody>
          <a:bodyPr/>
          <a:lstStyle/>
          <a:p>
            <a:r>
              <a:rPr lang="sv-SE" dirty="0" err="1"/>
              <a:t>Haditherna</a:t>
            </a:r>
            <a:r>
              <a:rPr lang="sv-SE" dirty="0"/>
              <a:t> innehåller tankar och tolkningar kring Koranens innehåll, samt kortare berättelse om Muhammed och hans följeslagare. </a:t>
            </a:r>
            <a:endParaRPr lang="sv-SE" dirty="0" smtClean="0"/>
          </a:p>
          <a:p>
            <a:pPr marL="114300" indent="0">
              <a:buNone/>
            </a:pPr>
            <a:endParaRPr lang="sv-SE" dirty="0" smtClean="0"/>
          </a:p>
          <a:p>
            <a:r>
              <a:rPr lang="sv-SE" dirty="0" smtClean="0"/>
              <a:t>Det finns tusentals </a:t>
            </a:r>
            <a:r>
              <a:rPr lang="sv-SE" dirty="0" err="1" smtClean="0"/>
              <a:t>hadither</a:t>
            </a:r>
            <a:r>
              <a:rPr lang="sv-SE" dirty="0" smtClean="0"/>
              <a:t>.</a:t>
            </a:r>
          </a:p>
          <a:p>
            <a:pPr marL="114300" indent="0">
              <a:buNone/>
            </a:pPr>
            <a:endParaRPr lang="sv-SE" dirty="0"/>
          </a:p>
          <a:p>
            <a:r>
              <a:rPr lang="sv-SE" dirty="0" err="1" smtClean="0"/>
              <a:t>Haditherna</a:t>
            </a:r>
            <a:r>
              <a:rPr lang="sv-SE" dirty="0" smtClean="0"/>
              <a:t> är skrivna </a:t>
            </a:r>
            <a:r>
              <a:rPr lang="sv-SE" dirty="0"/>
              <a:t>efter Muhammeds död. </a:t>
            </a:r>
          </a:p>
          <a:p>
            <a:pPr marL="114300" indent="0">
              <a:buNone/>
            </a:pPr>
            <a:endParaRPr lang="sv-SE" dirty="0"/>
          </a:p>
          <a:p>
            <a:r>
              <a:rPr lang="sv-SE" dirty="0"/>
              <a:t>De troende tycker att vissa </a:t>
            </a:r>
            <a:r>
              <a:rPr lang="sv-SE" dirty="0" err="1"/>
              <a:t>hadither</a:t>
            </a:r>
            <a:r>
              <a:rPr lang="sv-SE" dirty="0"/>
              <a:t> är viktigare än andra. Det gör att man inom islam inte är enig om de olika texternas betydelse.</a:t>
            </a:r>
          </a:p>
        </p:txBody>
      </p:sp>
    </p:spTree>
    <p:extLst>
      <p:ext uri="{BB962C8B-B14F-4D97-AF65-F5344CB8AC3E}">
        <p14:creationId xmlns:p14="http://schemas.microsoft.com/office/powerpoint/2010/main" val="2586614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58139" y="188640"/>
            <a:ext cx="5842992" cy="1143000"/>
          </a:xfrm>
        </p:spPr>
        <p:txBody>
          <a:bodyPr/>
          <a:lstStyle/>
          <a:p>
            <a:r>
              <a:rPr lang="sv-SE" dirty="0" smtClean="0"/>
              <a:t>Att leva som muslim</a:t>
            </a:r>
            <a:endParaRPr lang="sv-SE" dirty="0"/>
          </a:p>
        </p:txBody>
      </p:sp>
      <p:sp>
        <p:nvSpPr>
          <p:cNvPr id="3" name="Platshållare för innehåll 2"/>
          <p:cNvSpPr>
            <a:spLocks noGrp="1"/>
          </p:cNvSpPr>
          <p:nvPr>
            <p:ph idx="1"/>
          </p:nvPr>
        </p:nvSpPr>
        <p:spPr>
          <a:xfrm>
            <a:off x="439154" y="1628800"/>
            <a:ext cx="7620000" cy="729518"/>
          </a:xfrm>
        </p:spPr>
        <p:txBody>
          <a:bodyPr/>
          <a:lstStyle/>
          <a:p>
            <a:pPr marL="114300" indent="0">
              <a:buNone/>
            </a:pPr>
            <a:r>
              <a:rPr lang="sv-SE" dirty="0"/>
              <a:t>En troende muslim skall försöka leva efter de fem grundpelarna.</a:t>
            </a:r>
          </a:p>
          <a:p>
            <a:pPr marL="114300" indent="0">
              <a:buNone/>
            </a:pPr>
            <a:endParaRPr lang="sv-SE" dirty="0"/>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42" y="3659623"/>
            <a:ext cx="1226516" cy="1594471"/>
          </a:xfrm>
          <a:prstGeom prst="rect">
            <a:avLst/>
          </a:prstGeom>
        </p:spPr>
      </p:pic>
      <p:sp>
        <p:nvSpPr>
          <p:cNvPr id="13" name="Rektangel 12"/>
          <p:cNvSpPr/>
          <p:nvPr/>
        </p:nvSpPr>
        <p:spPr>
          <a:xfrm>
            <a:off x="-22700" y="2852936"/>
            <a:ext cx="1789401" cy="923330"/>
          </a:xfrm>
          <a:prstGeom prst="rect">
            <a:avLst/>
          </a:prstGeom>
        </p:spPr>
        <p:txBody>
          <a:bodyPr wrap="none">
            <a:spAutoFit/>
          </a:bodyPr>
          <a:lstStyle/>
          <a:p>
            <a:r>
              <a:rPr lang="sv-SE" b="1" dirty="0" smtClean="0"/>
              <a:t>Trosbekännelsen</a:t>
            </a:r>
          </a:p>
          <a:p>
            <a:pPr algn="ctr"/>
            <a:r>
              <a:rPr lang="sv-SE" b="1" dirty="0" smtClean="0"/>
              <a:t>- </a:t>
            </a:r>
            <a:r>
              <a:rPr lang="sv-SE" b="1" dirty="0" err="1"/>
              <a:t>Shahada</a:t>
            </a:r>
            <a:endParaRPr lang="sv-SE" b="1" dirty="0"/>
          </a:p>
          <a:p>
            <a:pPr algn="ctr"/>
            <a:endParaRPr lang="sv-SE" b="1" dirty="0"/>
          </a:p>
        </p:txBody>
      </p:sp>
      <p:pic>
        <p:nvPicPr>
          <p:cNvPr id="14" name="Bildobjekt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373" y="3660366"/>
            <a:ext cx="1226516" cy="1594471"/>
          </a:xfrm>
          <a:prstGeom prst="rect">
            <a:avLst/>
          </a:prstGeom>
        </p:spPr>
      </p:pic>
      <p:pic>
        <p:nvPicPr>
          <p:cNvPr id="15" name="Bildobjekt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3618754"/>
            <a:ext cx="1226516" cy="1594471"/>
          </a:xfrm>
          <a:prstGeom prst="rect">
            <a:avLst/>
          </a:prstGeom>
        </p:spPr>
      </p:pic>
      <p:pic>
        <p:nvPicPr>
          <p:cNvPr id="16" name="Bildobjekt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514" y="3637157"/>
            <a:ext cx="1226516" cy="1594471"/>
          </a:xfrm>
          <a:prstGeom prst="rect">
            <a:avLst/>
          </a:prstGeom>
        </p:spPr>
      </p:pic>
      <p:pic>
        <p:nvPicPr>
          <p:cNvPr id="17" name="Bildobjekt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3659622"/>
            <a:ext cx="1226516" cy="1594471"/>
          </a:xfrm>
          <a:prstGeom prst="rect">
            <a:avLst/>
          </a:prstGeom>
        </p:spPr>
      </p:pic>
      <p:sp>
        <p:nvSpPr>
          <p:cNvPr id="18" name="Rektangel 17"/>
          <p:cNvSpPr/>
          <p:nvPr/>
        </p:nvSpPr>
        <p:spPr>
          <a:xfrm>
            <a:off x="2123727" y="2852936"/>
            <a:ext cx="800219" cy="923330"/>
          </a:xfrm>
          <a:prstGeom prst="rect">
            <a:avLst/>
          </a:prstGeom>
        </p:spPr>
        <p:txBody>
          <a:bodyPr wrap="none">
            <a:spAutoFit/>
          </a:bodyPr>
          <a:lstStyle/>
          <a:p>
            <a:r>
              <a:rPr lang="sv-SE" b="1" dirty="0" smtClean="0"/>
              <a:t>Bönen</a:t>
            </a:r>
          </a:p>
          <a:p>
            <a:pPr algn="ctr"/>
            <a:r>
              <a:rPr lang="sv-SE" b="1" dirty="0" smtClean="0"/>
              <a:t>- Salat</a:t>
            </a:r>
            <a:endParaRPr lang="sv-SE" b="1" dirty="0"/>
          </a:p>
          <a:p>
            <a:pPr algn="ctr"/>
            <a:endParaRPr lang="sv-SE" b="1" dirty="0"/>
          </a:p>
        </p:txBody>
      </p:sp>
      <p:sp>
        <p:nvSpPr>
          <p:cNvPr id="19" name="Rektangel 18"/>
          <p:cNvSpPr/>
          <p:nvPr/>
        </p:nvSpPr>
        <p:spPr>
          <a:xfrm>
            <a:off x="3750561" y="2852936"/>
            <a:ext cx="1075936" cy="923330"/>
          </a:xfrm>
          <a:prstGeom prst="rect">
            <a:avLst/>
          </a:prstGeom>
        </p:spPr>
        <p:txBody>
          <a:bodyPr wrap="none">
            <a:spAutoFit/>
          </a:bodyPr>
          <a:lstStyle/>
          <a:p>
            <a:r>
              <a:rPr lang="sv-SE" b="1" dirty="0" smtClean="0"/>
              <a:t>Allmosan</a:t>
            </a:r>
          </a:p>
          <a:p>
            <a:pPr algn="ctr"/>
            <a:r>
              <a:rPr lang="sv-SE" b="1" dirty="0" smtClean="0"/>
              <a:t>- </a:t>
            </a:r>
            <a:r>
              <a:rPr lang="sv-SE" b="1" dirty="0" err="1"/>
              <a:t>Zakat</a:t>
            </a:r>
            <a:endParaRPr lang="sv-SE" b="1" dirty="0"/>
          </a:p>
          <a:p>
            <a:pPr algn="ctr"/>
            <a:endParaRPr lang="sv-SE" b="1" dirty="0"/>
          </a:p>
        </p:txBody>
      </p:sp>
      <p:sp>
        <p:nvSpPr>
          <p:cNvPr id="20" name="Rektangel 19"/>
          <p:cNvSpPr/>
          <p:nvPr/>
        </p:nvSpPr>
        <p:spPr>
          <a:xfrm>
            <a:off x="5672918" y="2852936"/>
            <a:ext cx="935577" cy="923330"/>
          </a:xfrm>
          <a:prstGeom prst="rect">
            <a:avLst/>
          </a:prstGeom>
        </p:spPr>
        <p:txBody>
          <a:bodyPr wrap="none">
            <a:spAutoFit/>
          </a:bodyPr>
          <a:lstStyle/>
          <a:p>
            <a:r>
              <a:rPr lang="sv-SE" b="1" dirty="0" smtClean="0"/>
              <a:t>Fastan</a:t>
            </a:r>
          </a:p>
          <a:p>
            <a:pPr algn="ctr"/>
            <a:r>
              <a:rPr lang="sv-SE" b="1" dirty="0" smtClean="0"/>
              <a:t>- </a:t>
            </a:r>
            <a:r>
              <a:rPr lang="sv-SE" b="1" dirty="0" err="1"/>
              <a:t>Sawm</a:t>
            </a:r>
            <a:endParaRPr lang="sv-SE" b="1" dirty="0"/>
          </a:p>
          <a:p>
            <a:pPr algn="ctr"/>
            <a:endParaRPr lang="sv-SE" b="1" dirty="0"/>
          </a:p>
        </p:txBody>
      </p:sp>
      <p:sp>
        <p:nvSpPr>
          <p:cNvPr id="21" name="Rektangel 20"/>
          <p:cNvSpPr/>
          <p:nvPr/>
        </p:nvSpPr>
        <p:spPr>
          <a:xfrm>
            <a:off x="7062861" y="2852936"/>
            <a:ext cx="1159228" cy="923330"/>
          </a:xfrm>
          <a:prstGeom prst="rect">
            <a:avLst/>
          </a:prstGeom>
        </p:spPr>
        <p:txBody>
          <a:bodyPr wrap="none">
            <a:spAutoFit/>
          </a:bodyPr>
          <a:lstStyle/>
          <a:p>
            <a:r>
              <a:rPr lang="sv-SE" b="1" dirty="0" smtClean="0"/>
              <a:t>Vallfärden</a:t>
            </a:r>
          </a:p>
          <a:p>
            <a:pPr algn="ctr"/>
            <a:r>
              <a:rPr lang="sv-SE" b="1" dirty="0" smtClean="0"/>
              <a:t>- </a:t>
            </a:r>
            <a:r>
              <a:rPr lang="sv-SE" b="1" dirty="0" err="1"/>
              <a:t>Hajj</a:t>
            </a:r>
            <a:endParaRPr lang="sv-SE" b="1" dirty="0"/>
          </a:p>
          <a:p>
            <a:pPr algn="ctr"/>
            <a:endParaRPr lang="sv-SE" b="1" dirty="0"/>
          </a:p>
        </p:txBody>
      </p:sp>
    </p:spTree>
    <p:extLst>
      <p:ext uri="{BB962C8B-B14F-4D97-AF65-F5344CB8AC3E}">
        <p14:creationId xmlns:p14="http://schemas.microsoft.com/office/powerpoint/2010/main" val="4009109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086" y="2204864"/>
            <a:ext cx="3737788" cy="4013980"/>
          </a:xfrm>
          <a:prstGeom prst="rect">
            <a:avLst/>
          </a:prstGeom>
        </p:spPr>
      </p:pic>
      <p:sp>
        <p:nvSpPr>
          <p:cNvPr id="2" name="Rubrik 1"/>
          <p:cNvSpPr>
            <a:spLocks noGrp="1"/>
          </p:cNvSpPr>
          <p:nvPr>
            <p:ph type="title"/>
          </p:nvPr>
        </p:nvSpPr>
        <p:spPr/>
        <p:txBody>
          <a:bodyPr/>
          <a:lstStyle/>
          <a:p>
            <a:r>
              <a:rPr lang="sv-SE" dirty="0" smtClean="0"/>
              <a:t>De fem grundpelarna</a:t>
            </a:r>
            <a:endParaRPr lang="sv-SE" dirty="0"/>
          </a:p>
        </p:txBody>
      </p:sp>
      <p:sp>
        <p:nvSpPr>
          <p:cNvPr id="3" name="Platshållare för innehåll 2"/>
          <p:cNvSpPr>
            <a:spLocks noGrp="1"/>
          </p:cNvSpPr>
          <p:nvPr>
            <p:ph idx="1"/>
          </p:nvPr>
        </p:nvSpPr>
        <p:spPr>
          <a:xfrm>
            <a:off x="103459" y="1268760"/>
            <a:ext cx="7642059" cy="948172"/>
          </a:xfrm>
        </p:spPr>
        <p:txBody>
          <a:bodyPr>
            <a:normAutofit lnSpcReduction="10000"/>
          </a:bodyPr>
          <a:lstStyle/>
          <a:p>
            <a:r>
              <a:rPr lang="sv-SE" sz="2000" b="1" u="sng" dirty="0" smtClean="0"/>
              <a:t>Trosbekännelsen</a:t>
            </a:r>
            <a:r>
              <a:rPr lang="sv-SE" sz="2000" dirty="0" smtClean="0"/>
              <a:t> – Varje muslim måste acceptera den islamiska trosbekännelsen ” Det finns ingen Gud utom Gud och Muhammed är hans sändebud”. </a:t>
            </a:r>
            <a:endParaRPr lang="sv-SE" sz="2000" b="1" dirty="0"/>
          </a:p>
          <a:p>
            <a:endParaRPr lang="sv-SE" sz="2000" dirty="0"/>
          </a:p>
          <a:p>
            <a:endParaRPr lang="sv-SE" sz="2000" dirty="0"/>
          </a:p>
          <a:p>
            <a:endParaRPr lang="sv-SE" dirty="0"/>
          </a:p>
        </p:txBody>
      </p:sp>
      <p:sp>
        <p:nvSpPr>
          <p:cNvPr id="5" name="textruta 4"/>
          <p:cNvSpPr txBox="1"/>
          <p:nvPr/>
        </p:nvSpPr>
        <p:spPr>
          <a:xfrm>
            <a:off x="138839" y="2333890"/>
            <a:ext cx="4104456" cy="4524315"/>
          </a:xfrm>
          <a:prstGeom prst="rect">
            <a:avLst/>
          </a:prstGeom>
          <a:noFill/>
        </p:spPr>
        <p:txBody>
          <a:bodyPr wrap="square" rtlCol="0">
            <a:spAutoFit/>
          </a:bodyPr>
          <a:lstStyle/>
          <a:p>
            <a:pPr marL="285750" indent="-285750">
              <a:buFont typeface="Arial" panose="020B0604020202020204" pitchFamily="34" charset="0"/>
              <a:buChar char="•"/>
            </a:pPr>
            <a:r>
              <a:rPr lang="sv-SE" b="1" u="sng" dirty="0"/>
              <a:t>Bönen</a:t>
            </a:r>
            <a:r>
              <a:rPr lang="sv-SE" dirty="0"/>
              <a:t> – Varje troende bör be fem gånger om dagen, med huvudet riktat mot </a:t>
            </a:r>
            <a:r>
              <a:rPr lang="sv-SE" dirty="0" err="1"/>
              <a:t>Mekka</a:t>
            </a:r>
            <a:r>
              <a:rPr lang="sv-SE" dirty="0"/>
              <a:t>. Varje bön börjar med 'Gud är större'. En muslim kan be var han vill, men fredagsbönen bör helst ske i en moské. Bönen ska just visa att man underkastar sig Gud och det är också därför man knäböjer. </a:t>
            </a:r>
          </a:p>
          <a:p>
            <a:pPr marL="114300" indent="0">
              <a:buNone/>
            </a:pPr>
            <a:endParaRPr lang="sv-SE" dirty="0"/>
          </a:p>
          <a:p>
            <a:pPr marL="285750" indent="-285750">
              <a:buFont typeface="Arial" panose="020B0604020202020204" pitchFamily="34" charset="0"/>
              <a:buChar char="•"/>
            </a:pPr>
            <a:r>
              <a:rPr lang="sv-SE" b="1" dirty="0"/>
              <a:t>Allmosan – </a:t>
            </a:r>
            <a:r>
              <a:rPr lang="sv-SE" dirty="0"/>
              <a:t>Att hjälpa människor i nöd var ett av Muhammeds budskap och därför har muslimer som plikt att ge allmosor om de kan till fattiga och behövande (2,5 % av </a:t>
            </a:r>
            <a:r>
              <a:rPr lang="sv-SE" dirty="0" smtClean="0"/>
              <a:t>ens </a:t>
            </a:r>
            <a:r>
              <a:rPr lang="sv-SE" dirty="0"/>
              <a:t>förmögenhet/inkomst).</a:t>
            </a:r>
          </a:p>
          <a:p>
            <a:endParaRPr lang="sv-SE" dirty="0"/>
          </a:p>
        </p:txBody>
      </p:sp>
    </p:spTree>
    <p:extLst>
      <p:ext uri="{BB962C8B-B14F-4D97-AF65-F5344CB8AC3E}">
        <p14:creationId xmlns:p14="http://schemas.microsoft.com/office/powerpoint/2010/main" val="2450506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8512" y="3150889"/>
            <a:ext cx="4513350" cy="3024336"/>
          </a:xfrm>
          <a:prstGeom prst="rect">
            <a:avLst/>
          </a:prstGeom>
        </p:spPr>
      </p:pic>
      <p:sp>
        <p:nvSpPr>
          <p:cNvPr id="2" name="Rubrik 1"/>
          <p:cNvSpPr>
            <a:spLocks noGrp="1"/>
          </p:cNvSpPr>
          <p:nvPr>
            <p:ph type="title"/>
          </p:nvPr>
        </p:nvSpPr>
        <p:spPr/>
        <p:txBody>
          <a:bodyPr/>
          <a:lstStyle/>
          <a:p>
            <a:r>
              <a:rPr lang="sv-SE" dirty="0" smtClean="0"/>
              <a:t>De fem grundpelarna</a:t>
            </a:r>
            <a:endParaRPr lang="sv-SE" dirty="0"/>
          </a:p>
        </p:txBody>
      </p:sp>
      <p:sp>
        <p:nvSpPr>
          <p:cNvPr id="3" name="Platshållare för innehåll 2"/>
          <p:cNvSpPr>
            <a:spLocks noGrp="1"/>
          </p:cNvSpPr>
          <p:nvPr>
            <p:ph idx="1"/>
          </p:nvPr>
        </p:nvSpPr>
        <p:spPr>
          <a:xfrm>
            <a:off x="213583" y="1538715"/>
            <a:ext cx="7620000" cy="1296144"/>
          </a:xfrm>
        </p:spPr>
        <p:txBody>
          <a:bodyPr/>
          <a:lstStyle/>
          <a:p>
            <a:r>
              <a:rPr lang="sv-SE" sz="2000" b="1" u="sng" dirty="0" smtClean="0"/>
              <a:t>Fastan</a:t>
            </a:r>
            <a:r>
              <a:rPr lang="sv-SE" sz="2000" dirty="0" smtClean="0"/>
              <a:t> - </a:t>
            </a:r>
            <a:r>
              <a:rPr lang="sv-SE" sz="2000" dirty="0"/>
              <a:t>Under den nionde månaden i den muslimska kalendern, </a:t>
            </a:r>
            <a:r>
              <a:rPr lang="sv-SE" sz="2000" i="1" dirty="0"/>
              <a:t>Ramadan</a:t>
            </a:r>
            <a:r>
              <a:rPr lang="sv-SE" sz="2000" dirty="0"/>
              <a:t>, ska alla fasta från solens uppgång tills den gått ned</a:t>
            </a:r>
            <a:r>
              <a:rPr lang="sv-SE" sz="2000" dirty="0" smtClean="0"/>
              <a:t>. </a:t>
            </a:r>
            <a:r>
              <a:rPr lang="sv-SE" sz="2000" dirty="0"/>
              <a:t>Det är en tid för eftertanke. En tid att tänka på Gud</a:t>
            </a:r>
            <a:r>
              <a:rPr lang="sv-SE" sz="2000" dirty="0" smtClean="0"/>
              <a:t>.</a:t>
            </a:r>
          </a:p>
          <a:p>
            <a:pPr marL="114300" indent="0">
              <a:buNone/>
            </a:pPr>
            <a:endParaRPr lang="sv-SE" sz="2000" dirty="0" smtClean="0"/>
          </a:p>
          <a:p>
            <a:endParaRPr lang="sv-SE" sz="2000" b="1" u="sng" dirty="0"/>
          </a:p>
          <a:p>
            <a:endParaRPr lang="sv-SE" dirty="0"/>
          </a:p>
        </p:txBody>
      </p:sp>
      <p:sp>
        <p:nvSpPr>
          <p:cNvPr id="5" name="textruta 4"/>
          <p:cNvSpPr txBox="1"/>
          <p:nvPr/>
        </p:nvSpPr>
        <p:spPr>
          <a:xfrm>
            <a:off x="213583" y="2851836"/>
            <a:ext cx="3456384" cy="3693319"/>
          </a:xfrm>
          <a:prstGeom prst="rect">
            <a:avLst/>
          </a:prstGeom>
          <a:noFill/>
        </p:spPr>
        <p:txBody>
          <a:bodyPr wrap="square" rtlCol="0">
            <a:spAutoFit/>
          </a:bodyPr>
          <a:lstStyle/>
          <a:p>
            <a:pPr marL="285750" indent="-285750">
              <a:buFont typeface="Arial" panose="020B0604020202020204" pitchFamily="34" charset="0"/>
              <a:buChar char="•"/>
            </a:pPr>
            <a:r>
              <a:rPr lang="sv-SE" b="1" u="sng" dirty="0"/>
              <a:t>Vallfärden</a:t>
            </a:r>
            <a:r>
              <a:rPr lang="sv-SE" b="1" dirty="0"/>
              <a:t> </a:t>
            </a:r>
            <a:r>
              <a:rPr lang="sv-SE" dirty="0"/>
              <a:t>- De som har råd och möjlighet bör vallfärda till </a:t>
            </a:r>
            <a:r>
              <a:rPr lang="sv-SE" dirty="0" err="1"/>
              <a:t>Mekka</a:t>
            </a:r>
            <a:r>
              <a:rPr lang="sv-SE" dirty="0"/>
              <a:t> minst en gång under sitt liv. Vallfärden är ett sätt att närma sig Gud och den muslimska gemenskapen. Under vallfärden ska deltagarna genomföra många olika ritualer. Man ska bland annat gå sju varv motsols runt </a:t>
            </a:r>
            <a:r>
              <a:rPr lang="sv-SE" dirty="0" err="1"/>
              <a:t>Kaba</a:t>
            </a:r>
            <a:r>
              <a:rPr lang="sv-SE" dirty="0"/>
              <a:t> och läsa bönen 'Jag är här, o Gud, jag är här'</a:t>
            </a:r>
            <a:endParaRPr lang="sv-SE" b="1" u="sng" dirty="0"/>
          </a:p>
          <a:p>
            <a:endParaRPr lang="sv-SE" dirty="0"/>
          </a:p>
        </p:txBody>
      </p:sp>
    </p:spTree>
    <p:extLst>
      <p:ext uri="{BB962C8B-B14F-4D97-AF65-F5344CB8AC3E}">
        <p14:creationId xmlns:p14="http://schemas.microsoft.com/office/powerpoint/2010/main" val="2442891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Gud och människa</a:t>
            </a:r>
            <a:endParaRPr lang="sv-SE" dirty="0"/>
          </a:p>
        </p:txBody>
      </p:sp>
      <p:sp>
        <p:nvSpPr>
          <p:cNvPr id="3" name="Platshållare för innehåll 2"/>
          <p:cNvSpPr>
            <a:spLocks noGrp="1"/>
          </p:cNvSpPr>
          <p:nvPr>
            <p:ph idx="1"/>
          </p:nvPr>
        </p:nvSpPr>
        <p:spPr/>
        <p:txBody>
          <a:bodyPr/>
          <a:lstStyle/>
          <a:p>
            <a:r>
              <a:rPr lang="sv-SE" dirty="0"/>
              <a:t>Islam är en monoteistisk </a:t>
            </a:r>
            <a:r>
              <a:rPr lang="sv-SE" dirty="0" smtClean="0"/>
              <a:t>religion, vilket innebär att man tror på EN Gud. (</a:t>
            </a:r>
            <a:r>
              <a:rPr lang="sv-SE" i="1" dirty="0" smtClean="0"/>
              <a:t>Motsatsen är polyteism, vilket innebär att man tror på flera gudar</a:t>
            </a:r>
            <a:r>
              <a:rPr lang="sv-SE" dirty="0" smtClean="0"/>
              <a:t>). </a:t>
            </a:r>
          </a:p>
          <a:p>
            <a:r>
              <a:rPr lang="sv-SE" dirty="0" smtClean="0"/>
              <a:t>Ordet </a:t>
            </a:r>
            <a:r>
              <a:rPr lang="sv-SE" dirty="0"/>
              <a:t>för Gud på arabiska är </a:t>
            </a:r>
            <a:r>
              <a:rPr lang="sv-SE" i="1" dirty="0"/>
              <a:t>Allah</a:t>
            </a:r>
            <a:r>
              <a:rPr lang="sv-SE" dirty="0" smtClean="0"/>
              <a:t>. </a:t>
            </a:r>
          </a:p>
          <a:p>
            <a:r>
              <a:rPr lang="sv-SE" dirty="0" err="1"/>
              <a:t>Allahu</a:t>
            </a:r>
            <a:r>
              <a:rPr lang="sv-SE" dirty="0"/>
              <a:t> </a:t>
            </a:r>
            <a:r>
              <a:rPr lang="sv-SE" dirty="0" err="1" smtClean="0"/>
              <a:t>akbar</a:t>
            </a:r>
            <a:r>
              <a:rPr lang="sv-SE" dirty="0" smtClean="0"/>
              <a:t> (Gud är större) – säger en del muslimer och med det menas i princip att gud är större än vad vi kan förstå – gud är skaparen, allvetaren och allsmäktig. </a:t>
            </a:r>
          </a:p>
          <a:p>
            <a:r>
              <a:rPr lang="sv-SE" dirty="0" smtClean="0"/>
              <a:t>Muslimer tror på att de goda kommer till paradiset och de onda kommer till helvetets eldar. </a:t>
            </a:r>
          </a:p>
          <a:p>
            <a:r>
              <a:rPr lang="sv-SE" dirty="0" smtClean="0"/>
              <a:t>Muslimer har givit Gud 99 namn – bl.a. skaparen, den store, den gode, den barmhärtige. </a:t>
            </a:r>
          </a:p>
          <a:p>
            <a:r>
              <a:rPr lang="sv-SE" dirty="0"/>
              <a:t>Människan är Guds ställföreträdare på </a:t>
            </a:r>
            <a:r>
              <a:rPr lang="sv-SE" dirty="0" smtClean="0"/>
              <a:t>jorden</a:t>
            </a:r>
            <a:r>
              <a:rPr lang="sv-SE" dirty="0"/>
              <a:t> </a:t>
            </a:r>
            <a:r>
              <a:rPr lang="sv-SE" dirty="0" smtClean="0"/>
              <a:t>och kan genom bön få kontakt med Gud. </a:t>
            </a:r>
            <a:endParaRPr lang="sv-SE" dirty="0"/>
          </a:p>
        </p:txBody>
      </p:sp>
    </p:spTree>
    <p:extLst>
      <p:ext uri="{BB962C8B-B14F-4D97-AF65-F5344CB8AC3E}">
        <p14:creationId xmlns:p14="http://schemas.microsoft.com/office/powerpoint/2010/main" val="2580695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Moské </a:t>
            </a:r>
            <a:endParaRPr lang="sv-SE" dirty="0"/>
          </a:p>
        </p:txBody>
      </p:sp>
      <p:sp>
        <p:nvSpPr>
          <p:cNvPr id="3" name="Platshållare för innehåll 2"/>
          <p:cNvSpPr>
            <a:spLocks noGrp="1"/>
          </p:cNvSpPr>
          <p:nvPr>
            <p:ph idx="1"/>
          </p:nvPr>
        </p:nvSpPr>
        <p:spPr>
          <a:xfrm>
            <a:off x="407456" y="1196752"/>
            <a:ext cx="7620000" cy="4781092"/>
          </a:xfrm>
        </p:spPr>
        <p:txBody>
          <a:bodyPr/>
          <a:lstStyle/>
          <a:p>
            <a:r>
              <a:rPr lang="sv-SE" sz="2000" dirty="0"/>
              <a:t>Islams religiösa byggnad kallas för moské (=plats </a:t>
            </a:r>
            <a:r>
              <a:rPr lang="sv-SE" sz="2000" dirty="0" smtClean="0"/>
              <a:t>för                                                              </a:t>
            </a:r>
            <a:r>
              <a:rPr lang="sv-SE" sz="2000" dirty="0"/>
              <a:t>tillbedjan) och det är här gudstjänster hålls. </a:t>
            </a:r>
          </a:p>
          <a:p>
            <a:r>
              <a:rPr lang="sv-SE" sz="2000" dirty="0" smtClean="0"/>
              <a:t>Moskén har vanligtvis en stor </a:t>
            </a:r>
            <a:r>
              <a:rPr lang="sv-SE" sz="2000" dirty="0" err="1" smtClean="0"/>
              <a:t>bönesal</a:t>
            </a:r>
            <a:r>
              <a:rPr lang="sv-SE" sz="2000" dirty="0" smtClean="0"/>
              <a:t> och                                             en gård i anslutning där man kan tvätta sig. </a:t>
            </a:r>
          </a:p>
          <a:p>
            <a:r>
              <a:rPr lang="sv-SE" sz="2000" dirty="0" smtClean="0"/>
              <a:t>När man går in i mosk</a:t>
            </a:r>
            <a:r>
              <a:rPr lang="sv-SE" sz="2000" dirty="0" smtClean="0"/>
              <a:t>én så skall man vara ren och därav tvättar man sig innan, tar av sig skorna och använder en bönematta. </a:t>
            </a:r>
          </a:p>
          <a:p>
            <a:r>
              <a:rPr lang="sv-SE" sz="2000" dirty="0" smtClean="0"/>
              <a:t>I varje moské finns en </a:t>
            </a:r>
            <a:r>
              <a:rPr lang="sv-SE" sz="2000" dirty="0" err="1" smtClean="0"/>
              <a:t>mirhab</a:t>
            </a:r>
            <a:r>
              <a:rPr lang="sv-SE" sz="2000" dirty="0" smtClean="0"/>
              <a:t> som pekar ut riktningen mot </a:t>
            </a:r>
            <a:r>
              <a:rPr lang="sv-SE" sz="2000" dirty="0" err="1" smtClean="0"/>
              <a:t>Mekka</a:t>
            </a:r>
            <a:r>
              <a:rPr lang="sv-SE" sz="2000" dirty="0" smtClean="0"/>
              <a:t>. </a:t>
            </a:r>
          </a:p>
          <a:p>
            <a:r>
              <a:rPr lang="sv-SE" sz="2000" dirty="0" smtClean="0"/>
              <a:t>Vid moskéer finns också en eller flera minareter, ett slags torn, från vilka man kallar till bön. </a:t>
            </a:r>
          </a:p>
          <a:p>
            <a:endParaRPr lang="sv-SE" dirty="0"/>
          </a:p>
          <a:p>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4440829"/>
            <a:ext cx="2952328" cy="2208341"/>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4433952"/>
            <a:ext cx="2952328" cy="2193158"/>
          </a:xfrm>
          <a:prstGeom prst="rect">
            <a:avLst/>
          </a:prstGeom>
        </p:spPr>
      </p:pic>
      <p:sp>
        <p:nvSpPr>
          <p:cNvPr id="6" name="textruta 5"/>
          <p:cNvSpPr txBox="1"/>
          <p:nvPr/>
        </p:nvSpPr>
        <p:spPr>
          <a:xfrm>
            <a:off x="1439652" y="6645602"/>
            <a:ext cx="1872208" cy="276999"/>
          </a:xfrm>
          <a:prstGeom prst="rect">
            <a:avLst/>
          </a:prstGeom>
          <a:noFill/>
        </p:spPr>
        <p:txBody>
          <a:bodyPr wrap="square" rtlCol="0">
            <a:spAutoFit/>
          </a:bodyPr>
          <a:lstStyle/>
          <a:p>
            <a:r>
              <a:rPr lang="sv-SE" sz="1200" dirty="0" smtClean="0"/>
              <a:t>Moské i Abuja, Nigeria</a:t>
            </a:r>
            <a:endParaRPr lang="sv-SE" sz="1200" dirty="0"/>
          </a:p>
        </p:txBody>
      </p:sp>
      <p:sp>
        <p:nvSpPr>
          <p:cNvPr id="8" name="textruta 7"/>
          <p:cNvSpPr txBox="1"/>
          <p:nvPr/>
        </p:nvSpPr>
        <p:spPr>
          <a:xfrm>
            <a:off x="5184068" y="6627110"/>
            <a:ext cx="1584176" cy="276999"/>
          </a:xfrm>
          <a:prstGeom prst="rect">
            <a:avLst/>
          </a:prstGeom>
          <a:noFill/>
        </p:spPr>
        <p:txBody>
          <a:bodyPr wrap="square" rtlCol="0">
            <a:spAutoFit/>
          </a:bodyPr>
          <a:lstStyle/>
          <a:p>
            <a:r>
              <a:rPr lang="sv-SE" sz="1200" dirty="0" smtClean="0"/>
              <a:t>Moskén i Göteborg</a:t>
            </a:r>
            <a:endParaRPr lang="sv-SE" sz="1200" dirty="0"/>
          </a:p>
        </p:txBody>
      </p:sp>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8517" y="195744"/>
            <a:ext cx="1764994" cy="2329064"/>
          </a:xfrm>
          <a:prstGeom prst="rect">
            <a:avLst/>
          </a:prstGeom>
        </p:spPr>
      </p:pic>
      <p:cxnSp>
        <p:nvCxnSpPr>
          <p:cNvPr id="12" name="Rak pil 11"/>
          <p:cNvCxnSpPr/>
          <p:nvPr/>
        </p:nvCxnSpPr>
        <p:spPr>
          <a:xfrm>
            <a:off x="5580112" y="692696"/>
            <a:ext cx="1656184" cy="6675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4829231" y="496144"/>
            <a:ext cx="1080120" cy="338554"/>
          </a:xfrm>
          <a:prstGeom prst="rect">
            <a:avLst/>
          </a:prstGeom>
          <a:noFill/>
        </p:spPr>
        <p:txBody>
          <a:bodyPr wrap="square" rtlCol="0">
            <a:spAutoFit/>
          </a:bodyPr>
          <a:lstStyle/>
          <a:p>
            <a:r>
              <a:rPr lang="sv-SE" sz="1600" dirty="0" err="1" smtClean="0"/>
              <a:t>Mirhab</a:t>
            </a:r>
            <a:endParaRPr lang="sv-SE" sz="1600" dirty="0"/>
          </a:p>
        </p:txBody>
      </p:sp>
      <p:cxnSp>
        <p:nvCxnSpPr>
          <p:cNvPr id="15" name="Rak pil 14"/>
          <p:cNvCxnSpPr/>
          <p:nvPr/>
        </p:nvCxnSpPr>
        <p:spPr>
          <a:xfrm flipH="1">
            <a:off x="3131840" y="4301480"/>
            <a:ext cx="1152128" cy="7837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Rak pil 15"/>
          <p:cNvCxnSpPr/>
          <p:nvPr/>
        </p:nvCxnSpPr>
        <p:spPr>
          <a:xfrm>
            <a:off x="4436368" y="4301480"/>
            <a:ext cx="1539788" cy="9361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ruta 18"/>
          <p:cNvSpPr txBox="1"/>
          <p:nvPr/>
        </p:nvSpPr>
        <p:spPr>
          <a:xfrm>
            <a:off x="3964868" y="4008365"/>
            <a:ext cx="1476164" cy="307777"/>
          </a:xfrm>
          <a:prstGeom prst="rect">
            <a:avLst/>
          </a:prstGeom>
          <a:noFill/>
        </p:spPr>
        <p:txBody>
          <a:bodyPr wrap="square" rtlCol="0">
            <a:spAutoFit/>
          </a:bodyPr>
          <a:lstStyle/>
          <a:p>
            <a:r>
              <a:rPr lang="sv-SE" sz="1400" dirty="0" smtClean="0"/>
              <a:t>Minaret</a:t>
            </a:r>
            <a:endParaRPr lang="sv-SE" sz="1400" dirty="0"/>
          </a:p>
        </p:txBody>
      </p:sp>
    </p:spTree>
    <p:extLst>
      <p:ext uri="{BB962C8B-B14F-4D97-AF65-F5344CB8AC3E}">
        <p14:creationId xmlns:p14="http://schemas.microsoft.com/office/powerpoint/2010/main" val="2273828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Heliga platser</a:t>
            </a:r>
            <a:endParaRPr lang="sv-SE" dirty="0"/>
          </a:p>
        </p:txBody>
      </p:sp>
      <p:sp>
        <p:nvSpPr>
          <p:cNvPr id="3" name="Platshållare för innehåll 2"/>
          <p:cNvSpPr>
            <a:spLocks noGrp="1"/>
          </p:cNvSpPr>
          <p:nvPr>
            <p:ph idx="1"/>
          </p:nvPr>
        </p:nvSpPr>
        <p:spPr>
          <a:xfrm>
            <a:off x="323528" y="1412776"/>
            <a:ext cx="4402832" cy="5328592"/>
          </a:xfrm>
        </p:spPr>
        <p:txBody>
          <a:bodyPr>
            <a:normAutofit fontScale="92500" lnSpcReduction="10000"/>
          </a:bodyPr>
          <a:lstStyle/>
          <a:p>
            <a:r>
              <a:rPr lang="sv-SE" sz="2000" b="1" dirty="0" err="1"/>
              <a:t>Mekka</a:t>
            </a:r>
            <a:r>
              <a:rPr lang="sv-SE" sz="2000" dirty="0"/>
              <a:t> </a:t>
            </a:r>
            <a:r>
              <a:rPr lang="sv-SE" sz="2000" dirty="0" smtClean="0"/>
              <a:t>– här föddes profeten Muhammed. Här växte han upp och här utspelar sig många händelser </a:t>
            </a:r>
            <a:r>
              <a:rPr lang="sv-SE" sz="2000" dirty="0"/>
              <a:t>som beskrivs i </a:t>
            </a:r>
            <a:r>
              <a:rPr lang="sv-SE" sz="2000" dirty="0" smtClean="0"/>
              <a:t>Koranen. Det </a:t>
            </a:r>
            <a:r>
              <a:rPr lang="sv-SE" sz="2000" dirty="0"/>
              <a:t>var utanför </a:t>
            </a:r>
            <a:r>
              <a:rPr lang="sv-SE" sz="2000" dirty="0" err="1"/>
              <a:t>Mekka</a:t>
            </a:r>
            <a:r>
              <a:rPr lang="sv-SE" sz="2000" dirty="0"/>
              <a:t> på "Ljusets berg" som Muhammed fick sin första uppenbarelse. </a:t>
            </a:r>
            <a:r>
              <a:rPr lang="sv-SE" sz="2000" dirty="0" err="1"/>
              <a:t>Mekka</a:t>
            </a:r>
            <a:r>
              <a:rPr lang="sv-SE" sz="2000" dirty="0"/>
              <a:t> är också den plats där </a:t>
            </a:r>
            <a:r>
              <a:rPr lang="sv-SE" sz="2000" dirty="0" err="1"/>
              <a:t>Kaba</a:t>
            </a:r>
            <a:r>
              <a:rPr lang="sv-SE" sz="2000" dirty="0"/>
              <a:t> finns</a:t>
            </a:r>
            <a:r>
              <a:rPr lang="sv-SE" sz="2000" dirty="0" smtClean="0"/>
              <a:t>.</a:t>
            </a:r>
            <a:endParaRPr lang="sv-SE" sz="2000" dirty="0"/>
          </a:p>
          <a:p>
            <a:endParaRPr lang="sv-SE" sz="2000" dirty="0" smtClean="0"/>
          </a:p>
          <a:p>
            <a:r>
              <a:rPr lang="sv-SE" sz="2000" b="1" dirty="0" smtClean="0"/>
              <a:t>Medina</a:t>
            </a:r>
            <a:r>
              <a:rPr lang="sv-SE" sz="2000" dirty="0" smtClean="0"/>
              <a:t> – hit flydde Muhammed år 622 e.Kr. Här byggde han upp det första muslimska samhället och här levde han fram till sin död. Muhammeds grav finns här. </a:t>
            </a:r>
          </a:p>
          <a:p>
            <a:endParaRPr lang="sv-SE" sz="2000" dirty="0"/>
          </a:p>
          <a:p>
            <a:r>
              <a:rPr lang="sv-SE" sz="2000" b="1" dirty="0" smtClean="0"/>
              <a:t>Jerusalem</a:t>
            </a:r>
            <a:r>
              <a:rPr lang="sv-SE" sz="2000" dirty="0" smtClean="0"/>
              <a:t> – det var här </a:t>
            </a:r>
            <a:r>
              <a:rPr lang="sv-SE" sz="2000" dirty="0"/>
              <a:t>som Muhammed gjorde sin himmelsfärd där han ledde de övriga profeterna i bön.</a:t>
            </a:r>
            <a:endParaRPr lang="sv-SE" sz="2000" dirty="0" smtClean="0"/>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692696"/>
            <a:ext cx="3635896" cy="2726922"/>
          </a:xfrm>
          <a:prstGeom prst="rect">
            <a:avLst/>
          </a:prstGeom>
        </p:spPr>
      </p:pic>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792" y="3717032"/>
            <a:ext cx="3635896" cy="2726922"/>
          </a:xfrm>
          <a:prstGeom prst="rect">
            <a:avLst/>
          </a:prstGeom>
        </p:spPr>
      </p:pic>
      <p:sp>
        <p:nvSpPr>
          <p:cNvPr id="8" name="textruta 7"/>
          <p:cNvSpPr txBox="1"/>
          <p:nvPr/>
        </p:nvSpPr>
        <p:spPr>
          <a:xfrm>
            <a:off x="5849888" y="3419619"/>
            <a:ext cx="1224136" cy="307777"/>
          </a:xfrm>
          <a:prstGeom prst="rect">
            <a:avLst/>
          </a:prstGeom>
          <a:noFill/>
        </p:spPr>
        <p:txBody>
          <a:bodyPr wrap="square" rtlCol="0">
            <a:spAutoFit/>
          </a:bodyPr>
          <a:lstStyle/>
          <a:p>
            <a:r>
              <a:rPr lang="sv-SE" sz="1400" dirty="0" err="1" smtClean="0"/>
              <a:t>Kaba</a:t>
            </a:r>
            <a:r>
              <a:rPr lang="sv-SE" sz="1400" dirty="0" smtClean="0"/>
              <a:t> i </a:t>
            </a:r>
            <a:r>
              <a:rPr lang="sv-SE" sz="1400" dirty="0" err="1" smtClean="0"/>
              <a:t>Mekka</a:t>
            </a:r>
            <a:endParaRPr lang="sv-SE" sz="1400" dirty="0"/>
          </a:p>
        </p:txBody>
      </p:sp>
      <p:sp>
        <p:nvSpPr>
          <p:cNvPr id="9" name="textruta 8"/>
          <p:cNvSpPr txBox="1"/>
          <p:nvPr/>
        </p:nvSpPr>
        <p:spPr>
          <a:xfrm>
            <a:off x="5973688" y="6443954"/>
            <a:ext cx="936104" cy="307777"/>
          </a:xfrm>
          <a:prstGeom prst="rect">
            <a:avLst/>
          </a:prstGeom>
          <a:noFill/>
        </p:spPr>
        <p:txBody>
          <a:bodyPr wrap="square" rtlCol="0">
            <a:spAutoFit/>
          </a:bodyPr>
          <a:lstStyle/>
          <a:p>
            <a:r>
              <a:rPr lang="sv-SE" sz="1400" dirty="0" smtClean="0"/>
              <a:t>Medina</a:t>
            </a:r>
            <a:endParaRPr lang="sv-SE" sz="1400" dirty="0"/>
          </a:p>
        </p:txBody>
      </p:sp>
    </p:spTree>
    <p:extLst>
      <p:ext uri="{BB962C8B-B14F-4D97-AF65-F5344CB8AC3E}">
        <p14:creationId xmlns:p14="http://schemas.microsoft.com/office/powerpoint/2010/main" val="3565366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7848872" cy="6035103"/>
          </a:xfrm>
          <a:prstGeom prst="rect">
            <a:avLst/>
          </a:prstGeom>
        </p:spPr>
      </p:pic>
      <p:cxnSp>
        <p:nvCxnSpPr>
          <p:cNvPr id="6" name="Rak pil 5"/>
          <p:cNvCxnSpPr/>
          <p:nvPr/>
        </p:nvCxnSpPr>
        <p:spPr>
          <a:xfrm>
            <a:off x="1331640" y="908720"/>
            <a:ext cx="648072"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Rak pil 7"/>
          <p:cNvCxnSpPr>
            <a:stCxn id="16" idx="1"/>
          </p:cNvCxnSpPr>
          <p:nvPr/>
        </p:nvCxnSpPr>
        <p:spPr>
          <a:xfrm flipH="1">
            <a:off x="3077834" y="3025935"/>
            <a:ext cx="787940" cy="29278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Rak pil 10"/>
          <p:cNvCxnSpPr/>
          <p:nvPr/>
        </p:nvCxnSpPr>
        <p:spPr>
          <a:xfrm flipH="1">
            <a:off x="3414401" y="4293096"/>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658797" y="607629"/>
            <a:ext cx="1286335" cy="369332"/>
          </a:xfrm>
          <a:prstGeom prst="rect">
            <a:avLst/>
          </a:prstGeom>
          <a:noFill/>
        </p:spPr>
        <p:txBody>
          <a:bodyPr wrap="square" rtlCol="0">
            <a:spAutoFit/>
          </a:bodyPr>
          <a:lstStyle/>
          <a:p>
            <a:r>
              <a:rPr lang="sv-SE" b="1" i="1" u="sng" dirty="0" smtClean="0">
                <a:solidFill>
                  <a:srgbClr val="FF0000"/>
                </a:solidFill>
              </a:rPr>
              <a:t>Jerusalem</a:t>
            </a:r>
            <a:endParaRPr lang="sv-SE" b="1" i="1" u="sng" dirty="0">
              <a:solidFill>
                <a:srgbClr val="FF0000"/>
              </a:solidFill>
            </a:endParaRPr>
          </a:p>
        </p:txBody>
      </p:sp>
      <p:sp>
        <p:nvSpPr>
          <p:cNvPr id="16" name="textruta 15"/>
          <p:cNvSpPr txBox="1"/>
          <p:nvPr/>
        </p:nvSpPr>
        <p:spPr>
          <a:xfrm>
            <a:off x="3865774" y="2841269"/>
            <a:ext cx="936104" cy="369332"/>
          </a:xfrm>
          <a:prstGeom prst="rect">
            <a:avLst/>
          </a:prstGeom>
          <a:noFill/>
        </p:spPr>
        <p:txBody>
          <a:bodyPr wrap="square" rtlCol="0">
            <a:spAutoFit/>
          </a:bodyPr>
          <a:lstStyle/>
          <a:p>
            <a:r>
              <a:rPr lang="sv-SE" b="1" i="1" u="sng" dirty="0" smtClean="0">
                <a:solidFill>
                  <a:srgbClr val="FF0000"/>
                </a:solidFill>
              </a:rPr>
              <a:t>Medina</a:t>
            </a:r>
            <a:endParaRPr lang="sv-SE" b="1" i="1" u="sng" dirty="0">
              <a:solidFill>
                <a:srgbClr val="FF0000"/>
              </a:solidFill>
            </a:endParaRPr>
          </a:p>
        </p:txBody>
      </p:sp>
      <p:sp>
        <p:nvSpPr>
          <p:cNvPr id="18" name="textruta 17"/>
          <p:cNvSpPr txBox="1"/>
          <p:nvPr/>
        </p:nvSpPr>
        <p:spPr>
          <a:xfrm>
            <a:off x="4281054" y="4108430"/>
            <a:ext cx="936104" cy="369332"/>
          </a:xfrm>
          <a:prstGeom prst="rect">
            <a:avLst/>
          </a:prstGeom>
          <a:noFill/>
        </p:spPr>
        <p:txBody>
          <a:bodyPr wrap="square" rtlCol="0">
            <a:spAutoFit/>
          </a:bodyPr>
          <a:lstStyle/>
          <a:p>
            <a:r>
              <a:rPr lang="sv-SE" b="1" i="1" u="sng" dirty="0" err="1" smtClean="0">
                <a:solidFill>
                  <a:srgbClr val="FF0000"/>
                </a:solidFill>
              </a:rPr>
              <a:t>Mekka</a:t>
            </a:r>
            <a:endParaRPr lang="sv-SE" b="1" i="1" u="sng" dirty="0">
              <a:solidFill>
                <a:srgbClr val="FF0000"/>
              </a:solidFill>
            </a:endParaRPr>
          </a:p>
        </p:txBody>
      </p:sp>
    </p:spTree>
    <p:extLst>
      <p:ext uri="{BB962C8B-B14F-4D97-AF65-F5344CB8AC3E}">
        <p14:creationId xmlns:p14="http://schemas.microsoft.com/office/powerpoint/2010/main" val="59869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Högtider och fester</a:t>
            </a:r>
            <a:endParaRPr lang="sv-SE" dirty="0"/>
          </a:p>
        </p:txBody>
      </p:sp>
      <p:sp>
        <p:nvSpPr>
          <p:cNvPr id="3" name="Platshållare för innehåll 2"/>
          <p:cNvSpPr>
            <a:spLocks noGrp="1"/>
          </p:cNvSpPr>
          <p:nvPr>
            <p:ph idx="1"/>
          </p:nvPr>
        </p:nvSpPr>
        <p:spPr>
          <a:xfrm>
            <a:off x="480392" y="1385392"/>
            <a:ext cx="7620000" cy="5472608"/>
          </a:xfrm>
        </p:spPr>
        <p:txBody>
          <a:bodyPr>
            <a:normAutofit fontScale="92500" lnSpcReduction="20000"/>
          </a:bodyPr>
          <a:lstStyle/>
          <a:p>
            <a:r>
              <a:rPr lang="sv-SE" sz="2000" b="1" dirty="0" err="1"/>
              <a:t>Hajj</a:t>
            </a:r>
            <a:r>
              <a:rPr lang="sv-SE" sz="2000" b="1" dirty="0"/>
              <a:t> </a:t>
            </a:r>
            <a:r>
              <a:rPr lang="sv-SE" sz="2000" b="1" dirty="0" smtClean="0"/>
              <a:t>– </a:t>
            </a:r>
            <a:r>
              <a:rPr lang="sv-SE" sz="2000" dirty="0" smtClean="0"/>
              <a:t>vallfärden – en av islams fem pelare. Varje muslim bör minst en gång i livet delta i vallfärden.  Undantag ges om man är fattig eller sjuk. Under vallfärden utför man olika ritualer, t.ex. att man ska gå sju varv motsols runt </a:t>
            </a:r>
            <a:r>
              <a:rPr lang="sv-SE" sz="2000" dirty="0" err="1" smtClean="0"/>
              <a:t>Kaba</a:t>
            </a:r>
            <a:r>
              <a:rPr lang="sv-SE" sz="2000" dirty="0" smtClean="0"/>
              <a:t>. Man har också speciella kläder under vallfärden. </a:t>
            </a:r>
          </a:p>
          <a:p>
            <a:endParaRPr lang="sv-SE" sz="2000" dirty="0"/>
          </a:p>
          <a:p>
            <a:r>
              <a:rPr lang="sv-SE" sz="2000" b="1" dirty="0" smtClean="0"/>
              <a:t>Id-al-</a:t>
            </a:r>
            <a:r>
              <a:rPr lang="sv-SE" sz="2000" b="1" dirty="0" err="1" smtClean="0"/>
              <a:t>adha</a:t>
            </a:r>
            <a:r>
              <a:rPr lang="sv-SE" sz="2000" b="1" dirty="0" smtClean="0"/>
              <a:t> </a:t>
            </a:r>
            <a:r>
              <a:rPr lang="sv-SE" sz="2000" b="1" dirty="0"/>
              <a:t>– </a:t>
            </a:r>
            <a:r>
              <a:rPr lang="sv-SE" sz="2000" dirty="0"/>
              <a:t>offerfesten. En högtid som </a:t>
            </a:r>
            <a:r>
              <a:rPr lang="sv-SE" sz="2000" dirty="0" smtClean="0"/>
              <a:t>                                                       avslutar </a:t>
            </a:r>
            <a:r>
              <a:rPr lang="sv-SE" sz="2000" dirty="0"/>
              <a:t>vallfärden och som runt om i </a:t>
            </a:r>
            <a:r>
              <a:rPr lang="sv-SE" sz="2000" dirty="0" smtClean="0"/>
              <a:t>                                                 världen</a:t>
            </a:r>
            <a:r>
              <a:rPr lang="sv-SE" sz="2000" dirty="0"/>
              <a:t>. Firas till minne av Abrahams </a:t>
            </a:r>
            <a:r>
              <a:rPr lang="sv-SE" sz="2000" dirty="0" smtClean="0"/>
              <a:t>                                                                   vilja </a:t>
            </a:r>
            <a:r>
              <a:rPr lang="sv-SE" sz="2000" dirty="0"/>
              <a:t>att offra sin son – Ismael. </a:t>
            </a:r>
            <a:endParaRPr lang="sv-SE" sz="2000" dirty="0" smtClean="0"/>
          </a:p>
          <a:p>
            <a:endParaRPr lang="sv-SE" sz="2000" dirty="0"/>
          </a:p>
          <a:p>
            <a:r>
              <a:rPr lang="sv-SE" sz="2000" b="1" dirty="0" err="1" smtClean="0"/>
              <a:t>Sawm</a:t>
            </a:r>
            <a:r>
              <a:rPr lang="sv-SE" sz="2000" b="1" dirty="0" smtClean="0"/>
              <a:t> – </a:t>
            </a:r>
            <a:r>
              <a:rPr lang="sv-SE" sz="2000" dirty="0" smtClean="0"/>
              <a:t>fastan. Inträffar under muslimska                                                 månaden ramadan. Under fastan skall man                                                   avstå från att äta och dricka – från att solen                                                                    går upp tills solen går ner. </a:t>
            </a:r>
            <a:r>
              <a:rPr lang="sv-SE" sz="2000" dirty="0"/>
              <a:t>Fastan kan vara ett </a:t>
            </a:r>
            <a:r>
              <a:rPr lang="sv-SE" sz="2000" dirty="0" smtClean="0"/>
              <a:t>                                                            sätt </a:t>
            </a:r>
            <a:r>
              <a:rPr lang="sv-SE" sz="2000" dirty="0"/>
              <a:t>att tänka mer aktivt på Gud. Den kan </a:t>
            </a:r>
            <a:r>
              <a:rPr lang="sv-SE" sz="2000" dirty="0" smtClean="0"/>
              <a:t>                                                                     också </a:t>
            </a:r>
            <a:r>
              <a:rPr lang="sv-SE" sz="2000" dirty="0"/>
              <a:t>vara en påminnelse om att alla </a:t>
            </a:r>
            <a:r>
              <a:rPr lang="sv-SE" sz="2000" dirty="0" smtClean="0"/>
              <a:t>                                                                           människor </a:t>
            </a:r>
            <a:r>
              <a:rPr lang="sv-SE" sz="2000" dirty="0"/>
              <a:t>i världen inte får äta sig mätta. </a:t>
            </a:r>
            <a:r>
              <a:rPr lang="sv-SE" sz="2000" dirty="0" smtClean="0"/>
              <a:t>                                                        Fastemånaden </a:t>
            </a:r>
            <a:r>
              <a:rPr lang="sv-SE" sz="2000" dirty="0"/>
              <a:t>avslutas med en särskild fest, </a:t>
            </a:r>
            <a:r>
              <a:rPr lang="sv-SE" sz="2000" dirty="0" smtClean="0"/>
              <a:t>                                                                        </a:t>
            </a:r>
            <a:r>
              <a:rPr lang="sv-SE" sz="2000" b="1" dirty="0" smtClean="0"/>
              <a:t>Id-al-</a:t>
            </a:r>
            <a:r>
              <a:rPr lang="sv-SE" sz="2000" b="1" dirty="0" err="1" smtClean="0"/>
              <a:t>fitr</a:t>
            </a:r>
            <a:r>
              <a:rPr lang="sv-SE" sz="2000" b="1" dirty="0"/>
              <a:t> </a:t>
            </a:r>
            <a:r>
              <a:rPr lang="sv-SE" sz="2000" dirty="0" smtClean="0"/>
              <a:t>– firas tillsammans med släkt och                                                   vänner. </a:t>
            </a:r>
            <a:endParaRPr lang="sv-SE" sz="2000" b="1" dirty="0"/>
          </a:p>
          <a:p>
            <a:endParaRPr lang="sv-SE" sz="2000" dirty="0"/>
          </a:p>
          <a:p>
            <a:endParaRPr lang="sv-SE" dirty="0" smtClean="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564904"/>
            <a:ext cx="2376264" cy="3793055"/>
          </a:xfrm>
          <a:prstGeom prst="rect">
            <a:avLst/>
          </a:prstGeom>
        </p:spPr>
      </p:pic>
      <p:sp>
        <p:nvSpPr>
          <p:cNvPr id="6" name="textruta 5"/>
          <p:cNvSpPr txBox="1"/>
          <p:nvPr/>
        </p:nvSpPr>
        <p:spPr>
          <a:xfrm>
            <a:off x="6012160" y="6357959"/>
            <a:ext cx="2376264" cy="307777"/>
          </a:xfrm>
          <a:prstGeom prst="rect">
            <a:avLst/>
          </a:prstGeom>
          <a:noFill/>
        </p:spPr>
        <p:txBody>
          <a:bodyPr wrap="square" rtlCol="0">
            <a:spAutoFit/>
          </a:bodyPr>
          <a:lstStyle/>
          <a:p>
            <a:r>
              <a:rPr lang="sv-SE" sz="1400" dirty="0" smtClean="0"/>
              <a:t>Abraham och Ismael</a:t>
            </a:r>
            <a:endParaRPr lang="sv-SE" sz="1400" dirty="0"/>
          </a:p>
        </p:txBody>
      </p:sp>
    </p:spTree>
    <p:extLst>
      <p:ext uri="{BB962C8B-B14F-4D97-AF65-F5344CB8AC3E}">
        <p14:creationId xmlns:p14="http://schemas.microsoft.com/office/powerpoint/2010/main" val="1992092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Islam</a:t>
            </a:r>
            <a:endParaRPr lang="sv-SE" dirty="0"/>
          </a:p>
        </p:txBody>
      </p:sp>
      <p:sp>
        <p:nvSpPr>
          <p:cNvPr id="3" name="Platshållare för innehåll 2"/>
          <p:cNvSpPr>
            <a:spLocks noGrp="1"/>
          </p:cNvSpPr>
          <p:nvPr>
            <p:ph idx="1"/>
          </p:nvPr>
        </p:nvSpPr>
        <p:spPr>
          <a:xfrm>
            <a:off x="251520" y="1484784"/>
            <a:ext cx="8352928" cy="4525963"/>
          </a:xfrm>
        </p:spPr>
        <p:txBody>
          <a:bodyPr>
            <a:normAutofit/>
          </a:bodyPr>
          <a:lstStyle/>
          <a:p>
            <a:r>
              <a:rPr lang="sv-SE" sz="2400" dirty="0" smtClean="0"/>
              <a:t>En av de fem världsreligionerna (Kristendom, Judendom, Hinduism och Buddhism)</a:t>
            </a:r>
          </a:p>
          <a:p>
            <a:r>
              <a:rPr lang="sv-SE" sz="2400" dirty="0" err="1" smtClean="0"/>
              <a:t>Monoteistik</a:t>
            </a:r>
            <a:r>
              <a:rPr lang="sv-SE" sz="2400" dirty="0" smtClean="0"/>
              <a:t> religion – Man tror på en Gud (Allah)</a:t>
            </a:r>
          </a:p>
          <a:p>
            <a:r>
              <a:rPr lang="sv-SE" sz="2400" dirty="0" smtClean="0"/>
              <a:t>Räknas som en av de </a:t>
            </a:r>
            <a:r>
              <a:rPr lang="sv-SE" sz="2400" dirty="0" err="1" smtClean="0"/>
              <a:t>abrahamitiska</a:t>
            </a:r>
            <a:r>
              <a:rPr lang="sv-SE" sz="2400" dirty="0" smtClean="0"/>
              <a:t> religionerna, tillsammans med Judendom och Kristendom. </a:t>
            </a:r>
          </a:p>
          <a:p>
            <a:r>
              <a:rPr lang="sv-SE" sz="2400" dirty="0" smtClean="0"/>
              <a:t>Är världens näst största religion med ca 1,5 miljarder anhängare – muslimer. (Kristendom störst med ca 2,1 miljarder) </a:t>
            </a:r>
          </a:p>
          <a:p>
            <a:r>
              <a:rPr lang="sv-SE" sz="2400" dirty="0" smtClean="0"/>
              <a:t>Ordet islam  betyder - </a:t>
            </a:r>
            <a:r>
              <a:rPr lang="sv-SE" sz="2400" dirty="0"/>
              <a:t>underkastelse och </a:t>
            </a:r>
            <a:r>
              <a:rPr lang="sv-SE" sz="2400" dirty="0" smtClean="0"/>
              <a:t>lydnad (till Allah)</a:t>
            </a:r>
            <a:endParaRPr lang="sv-SE" sz="2400" dirty="0"/>
          </a:p>
        </p:txBody>
      </p:sp>
    </p:spTree>
    <p:extLst>
      <p:ext uri="{BB962C8B-B14F-4D97-AF65-F5344CB8AC3E}">
        <p14:creationId xmlns:p14="http://schemas.microsoft.com/office/powerpoint/2010/main" val="987484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Ritualer och ceremonier</a:t>
            </a:r>
            <a:endParaRPr lang="sv-SE" dirty="0"/>
          </a:p>
        </p:txBody>
      </p:sp>
      <p:sp>
        <p:nvSpPr>
          <p:cNvPr id="3" name="Platshållare för innehåll 2"/>
          <p:cNvSpPr>
            <a:spLocks noGrp="1"/>
          </p:cNvSpPr>
          <p:nvPr>
            <p:ph idx="1"/>
          </p:nvPr>
        </p:nvSpPr>
        <p:spPr/>
        <p:txBody>
          <a:bodyPr>
            <a:normAutofit fontScale="92500" lnSpcReduction="10000"/>
          </a:bodyPr>
          <a:lstStyle/>
          <a:p>
            <a:r>
              <a:rPr lang="sv-SE" b="1" dirty="0" smtClean="0"/>
              <a:t>Salat</a:t>
            </a:r>
            <a:r>
              <a:rPr lang="sv-SE" dirty="0" smtClean="0"/>
              <a:t> – Bönen. Genom bönen visar man sin underkastelse och vördnad inför Gud. En troende muslim ska be fem gånger om dagen. Innan bönen är det viktigt att man är ren – därför tvättar man av sig. </a:t>
            </a:r>
            <a:r>
              <a:rPr lang="sv-SE" dirty="0"/>
              <a:t>I bönen brukar man, förutom att knäböja med pannan i marken också ställa sig upp med jämna mellanrum</a:t>
            </a:r>
            <a:r>
              <a:rPr lang="sv-SE" dirty="0" smtClean="0"/>
              <a:t>. Alla muslimer ber inte på exakt samma sätt. </a:t>
            </a:r>
          </a:p>
          <a:p>
            <a:endParaRPr lang="sv-SE" b="1" dirty="0"/>
          </a:p>
          <a:p>
            <a:r>
              <a:rPr lang="sv-SE" b="1" dirty="0" smtClean="0"/>
              <a:t>Födelse </a:t>
            </a:r>
            <a:r>
              <a:rPr lang="sv-SE" dirty="0" smtClean="0"/>
              <a:t>– Det är vanligt att nyfött barn sveps in i ett vitt tygstycke och därefter läser man trosbekännelsen i barnets öra. Barnet får i regel sitt namn sju dagar efter födseln. </a:t>
            </a:r>
          </a:p>
          <a:p>
            <a:endParaRPr lang="sv-SE" b="1" dirty="0"/>
          </a:p>
          <a:p>
            <a:r>
              <a:rPr lang="sv-SE" b="1" dirty="0" smtClean="0"/>
              <a:t>Döden</a:t>
            </a:r>
            <a:r>
              <a:rPr lang="sv-SE" dirty="0" smtClean="0"/>
              <a:t> - </a:t>
            </a:r>
            <a:r>
              <a:rPr lang="sv-SE" dirty="0"/>
              <a:t>Muslimer tror, att när en människa dör får man på ett eller annat sätt stå till svars inför Gud. Det finns två möjligheter, himmel eller </a:t>
            </a:r>
            <a:r>
              <a:rPr lang="sv-SE" dirty="0" smtClean="0"/>
              <a:t>helvete beroende på hur man levt. När en person dött är det viktigt att man begraver personen inom 48 timmar från dödsfallet. Den döde skall begravas med ansiktet vänt mot </a:t>
            </a:r>
            <a:r>
              <a:rPr lang="sv-SE" dirty="0" err="1" smtClean="0"/>
              <a:t>Mekka</a:t>
            </a:r>
            <a:r>
              <a:rPr lang="sv-SE" dirty="0" smtClean="0"/>
              <a:t>. </a:t>
            </a:r>
            <a:endParaRPr lang="sv-SE" b="1" dirty="0"/>
          </a:p>
        </p:txBody>
      </p:sp>
    </p:spTree>
    <p:extLst>
      <p:ext uri="{BB962C8B-B14F-4D97-AF65-F5344CB8AC3E}">
        <p14:creationId xmlns:p14="http://schemas.microsoft.com/office/powerpoint/2010/main" val="4028337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0"/>
            <a:ext cx="8229600" cy="1143000"/>
          </a:xfrm>
        </p:spPr>
        <p:txBody>
          <a:bodyPr/>
          <a:lstStyle/>
          <a:p>
            <a:r>
              <a:rPr lang="sv-SE" dirty="0" smtClean="0"/>
              <a:t>Historik</a:t>
            </a:r>
            <a:endParaRPr lang="sv-SE" dirty="0"/>
          </a:p>
        </p:txBody>
      </p:sp>
      <p:sp>
        <p:nvSpPr>
          <p:cNvPr id="3" name="Platshållare för innehåll 2"/>
          <p:cNvSpPr>
            <a:spLocks noGrp="1"/>
          </p:cNvSpPr>
          <p:nvPr>
            <p:ph idx="1"/>
          </p:nvPr>
        </p:nvSpPr>
        <p:spPr>
          <a:xfrm>
            <a:off x="0" y="1124744"/>
            <a:ext cx="5112568" cy="5472608"/>
          </a:xfrm>
        </p:spPr>
        <p:txBody>
          <a:bodyPr>
            <a:normAutofit/>
          </a:bodyPr>
          <a:lstStyle/>
          <a:p>
            <a:r>
              <a:rPr lang="sv-SE" sz="2400" dirty="0" smtClean="0"/>
              <a:t>Abraham (Ibrahim) räknas som stamfader för islam (Kristendom och Judendom) - Man tror att han levde ca 2000 f.Kr.</a:t>
            </a:r>
          </a:p>
          <a:p>
            <a:r>
              <a:rPr lang="sv-SE" sz="2400" dirty="0"/>
              <a:t>Fick en son, Ismael, tillsammans med Hagar (fru eller tjänstekvinna</a:t>
            </a:r>
            <a:r>
              <a:rPr lang="sv-SE" sz="2400" dirty="0" smtClean="0"/>
              <a:t>).</a:t>
            </a:r>
          </a:p>
          <a:p>
            <a:r>
              <a:rPr lang="sv-SE" sz="2400" dirty="0"/>
              <a:t>Ismael anses vara det arabiska folkets förfader (Muhammed ättling till Ismael</a:t>
            </a:r>
            <a:r>
              <a:rPr lang="sv-SE" sz="2400" dirty="0" smtClean="0"/>
              <a:t>).</a:t>
            </a:r>
          </a:p>
          <a:p>
            <a:r>
              <a:rPr lang="sv-SE" sz="2400" dirty="0"/>
              <a:t>Araber – Ursprungligen beteckning för de olika stammarna (nomadfolk) på arabiska halvön (600 – talet </a:t>
            </a:r>
            <a:r>
              <a:rPr lang="sv-SE" sz="2400" dirty="0" err="1"/>
              <a:t>e.Kr</a:t>
            </a:r>
            <a:r>
              <a:rPr lang="sv-SE" sz="2400" dirty="0"/>
              <a:t>)</a:t>
            </a:r>
          </a:p>
          <a:p>
            <a:pPr marL="0" indent="0">
              <a:buNone/>
            </a:pPr>
            <a:endParaRPr lang="sv-SE" sz="2400" dirty="0"/>
          </a:p>
          <a:p>
            <a:endParaRPr lang="sv-SE" sz="2400" dirty="0"/>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4792" y="1052736"/>
            <a:ext cx="3202121" cy="4464495"/>
          </a:xfrm>
          <a:prstGeom prst="rect">
            <a:avLst/>
          </a:prstGeom>
        </p:spPr>
      </p:pic>
    </p:spTree>
    <p:extLst>
      <p:ext uri="{BB962C8B-B14F-4D97-AF65-F5344CB8AC3E}">
        <p14:creationId xmlns:p14="http://schemas.microsoft.com/office/powerpoint/2010/main" val="4110980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67" y="968089"/>
            <a:ext cx="8424936" cy="5616624"/>
          </a:xfrm>
          <a:prstGeom prst="rect">
            <a:avLst/>
          </a:prstGeom>
        </p:spPr>
      </p:pic>
      <p:sp>
        <p:nvSpPr>
          <p:cNvPr id="2" name="Rubrik 1"/>
          <p:cNvSpPr>
            <a:spLocks noGrp="1"/>
          </p:cNvSpPr>
          <p:nvPr>
            <p:ph type="title"/>
          </p:nvPr>
        </p:nvSpPr>
        <p:spPr>
          <a:xfrm>
            <a:off x="395536" y="156917"/>
            <a:ext cx="8229600" cy="836712"/>
          </a:xfrm>
        </p:spPr>
        <p:txBody>
          <a:bodyPr/>
          <a:lstStyle/>
          <a:p>
            <a:r>
              <a:rPr lang="sv-SE" dirty="0" smtClean="0"/>
              <a:t>Muhammed</a:t>
            </a:r>
            <a:endParaRPr lang="sv-SE" dirty="0"/>
          </a:p>
        </p:txBody>
      </p:sp>
      <p:sp>
        <p:nvSpPr>
          <p:cNvPr id="3" name="Platshållare för innehåll 2"/>
          <p:cNvSpPr>
            <a:spLocks noGrp="1"/>
          </p:cNvSpPr>
          <p:nvPr>
            <p:ph idx="1"/>
          </p:nvPr>
        </p:nvSpPr>
        <p:spPr>
          <a:xfrm>
            <a:off x="611560" y="1000263"/>
            <a:ext cx="4680520" cy="4968552"/>
          </a:xfrm>
        </p:spPr>
        <p:txBody>
          <a:bodyPr>
            <a:normAutofit/>
          </a:bodyPr>
          <a:lstStyle/>
          <a:p>
            <a:r>
              <a:rPr lang="sv-SE" sz="2400" dirty="0">
                <a:solidFill>
                  <a:schemeClr val="bg1"/>
                </a:solidFill>
              </a:rPr>
              <a:t>Muhammed räknas som grundare av islam. Kallas för de</a:t>
            </a:r>
            <a:r>
              <a:rPr lang="sv-SE" sz="2400" dirty="0"/>
              <a:t>n </a:t>
            </a:r>
            <a:r>
              <a:rPr lang="sv-SE" sz="2400" dirty="0">
                <a:solidFill>
                  <a:schemeClr val="bg1"/>
                </a:solidFill>
              </a:rPr>
              <a:t>siste profeten. </a:t>
            </a:r>
            <a:r>
              <a:rPr lang="sv-SE" sz="2400" dirty="0" smtClean="0">
                <a:solidFill>
                  <a:schemeClr val="bg1"/>
                </a:solidFill>
              </a:rPr>
              <a:t>(Profet - förutsäger eller förutspår -  en </a:t>
            </a:r>
            <a:r>
              <a:rPr lang="sv-SE" sz="2400" dirty="0">
                <a:solidFill>
                  <a:schemeClr val="bg1"/>
                </a:solidFill>
              </a:rPr>
              <a:t>religiös förkunnare</a:t>
            </a:r>
            <a:r>
              <a:rPr lang="sv-SE" sz="2400" dirty="0" smtClean="0">
                <a:solidFill>
                  <a:schemeClr val="bg1"/>
                </a:solidFill>
              </a:rPr>
              <a:t>)</a:t>
            </a:r>
          </a:p>
          <a:p>
            <a:pPr marL="114300" indent="0">
              <a:buNone/>
            </a:pPr>
            <a:endParaRPr lang="sv-SE" sz="2400" dirty="0" smtClean="0">
              <a:solidFill>
                <a:schemeClr val="bg1"/>
              </a:solidFill>
            </a:endParaRPr>
          </a:p>
          <a:p>
            <a:r>
              <a:rPr lang="sv-SE" sz="2400" dirty="0">
                <a:solidFill>
                  <a:schemeClr val="bg1"/>
                </a:solidFill>
              </a:rPr>
              <a:t>Föddes i </a:t>
            </a:r>
            <a:r>
              <a:rPr lang="sv-SE" sz="2400" dirty="0" err="1">
                <a:solidFill>
                  <a:schemeClr val="bg1"/>
                </a:solidFill>
              </a:rPr>
              <a:t>Mekka</a:t>
            </a:r>
            <a:r>
              <a:rPr lang="sv-SE" sz="2400" dirty="0">
                <a:solidFill>
                  <a:schemeClr val="bg1"/>
                </a:solidFill>
              </a:rPr>
              <a:t> ca 570 </a:t>
            </a:r>
            <a:r>
              <a:rPr lang="sv-SE" sz="2400" dirty="0" err="1">
                <a:solidFill>
                  <a:schemeClr val="bg1"/>
                </a:solidFill>
              </a:rPr>
              <a:t>e.K</a:t>
            </a:r>
            <a:r>
              <a:rPr lang="sv-SE" sz="2400" dirty="0" err="1"/>
              <a:t>r</a:t>
            </a:r>
            <a:r>
              <a:rPr lang="sv-SE" sz="2400" dirty="0"/>
              <a:t> och </a:t>
            </a:r>
            <a:r>
              <a:rPr lang="sv-SE" sz="2400" dirty="0">
                <a:solidFill>
                  <a:schemeClr val="bg1"/>
                </a:solidFill>
              </a:rPr>
              <a:t>dog 632 e.Kr. </a:t>
            </a:r>
            <a:endParaRPr lang="sv-SE" sz="2400" dirty="0" smtClean="0">
              <a:solidFill>
                <a:schemeClr val="bg1"/>
              </a:solidFill>
            </a:endParaRPr>
          </a:p>
          <a:p>
            <a:pPr marL="114300" indent="0">
              <a:buNone/>
            </a:pPr>
            <a:endParaRPr lang="sv-SE" sz="2400" dirty="0">
              <a:solidFill>
                <a:schemeClr val="bg1"/>
              </a:solidFill>
            </a:endParaRPr>
          </a:p>
          <a:p>
            <a:r>
              <a:rPr lang="sv-SE" sz="2400" dirty="0" smtClean="0">
                <a:solidFill>
                  <a:schemeClr val="bg1"/>
                </a:solidFill>
              </a:rPr>
              <a:t>Spred </a:t>
            </a:r>
            <a:r>
              <a:rPr lang="sv-SE" sz="2400" dirty="0">
                <a:solidFill>
                  <a:schemeClr val="bg1"/>
                </a:solidFill>
              </a:rPr>
              <a:t>läran/predikade o</a:t>
            </a:r>
            <a:r>
              <a:rPr lang="sv-SE" sz="2400" dirty="0"/>
              <a:t>m en </a:t>
            </a:r>
            <a:r>
              <a:rPr lang="sv-SE" sz="2400" dirty="0">
                <a:solidFill>
                  <a:schemeClr val="bg1"/>
                </a:solidFill>
              </a:rPr>
              <a:t>Gud (mon</a:t>
            </a:r>
            <a:r>
              <a:rPr lang="sv-SE" sz="2400" dirty="0"/>
              <a:t>t</a:t>
            </a:r>
            <a:r>
              <a:rPr lang="sv-SE" sz="2400" dirty="0">
                <a:solidFill>
                  <a:schemeClr val="bg1"/>
                </a:solidFill>
              </a:rPr>
              <a:t>eism</a:t>
            </a:r>
            <a:r>
              <a:rPr lang="sv-SE" sz="2400" dirty="0" smtClean="0">
                <a:solidFill>
                  <a:schemeClr val="bg1"/>
                </a:solidFill>
              </a:rPr>
              <a:t>)</a:t>
            </a:r>
          </a:p>
          <a:p>
            <a:endParaRPr lang="sv-SE" sz="2400" dirty="0" smtClean="0">
              <a:solidFill>
                <a:schemeClr val="bg1"/>
              </a:solidFill>
            </a:endParaRPr>
          </a:p>
          <a:p>
            <a:endParaRPr lang="sv-SE" dirty="0"/>
          </a:p>
          <a:p>
            <a:endParaRPr lang="sv-SE" dirty="0"/>
          </a:p>
        </p:txBody>
      </p:sp>
      <p:sp>
        <p:nvSpPr>
          <p:cNvPr id="5" name="textruta 4"/>
          <p:cNvSpPr txBox="1"/>
          <p:nvPr/>
        </p:nvSpPr>
        <p:spPr>
          <a:xfrm>
            <a:off x="5220072" y="5606040"/>
            <a:ext cx="4392488" cy="461665"/>
          </a:xfrm>
          <a:prstGeom prst="rect">
            <a:avLst/>
          </a:prstGeom>
          <a:noFill/>
        </p:spPr>
        <p:txBody>
          <a:bodyPr wrap="square" rtlCol="0">
            <a:spAutoFit/>
          </a:bodyPr>
          <a:lstStyle/>
          <a:p>
            <a:r>
              <a:rPr lang="sv-SE" sz="2400" dirty="0" smtClean="0"/>
              <a:t>Får man avbilda Muhammed?</a:t>
            </a:r>
            <a:endParaRPr lang="sv-SE" sz="2400" dirty="0"/>
          </a:p>
        </p:txBody>
      </p:sp>
    </p:spTree>
    <p:extLst>
      <p:ext uri="{BB962C8B-B14F-4D97-AF65-F5344CB8AC3E}">
        <p14:creationId xmlns:p14="http://schemas.microsoft.com/office/powerpoint/2010/main" val="800755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1143000"/>
          </a:xfrm>
        </p:spPr>
        <p:txBody>
          <a:bodyPr/>
          <a:lstStyle/>
          <a:p>
            <a:r>
              <a:rPr lang="sv-SE" dirty="0" smtClean="0"/>
              <a:t>Muhammed</a:t>
            </a:r>
            <a:endParaRPr lang="sv-SE" dirty="0"/>
          </a:p>
        </p:txBody>
      </p:sp>
      <p:sp>
        <p:nvSpPr>
          <p:cNvPr id="3" name="Platshållare för innehåll 2"/>
          <p:cNvSpPr>
            <a:spLocks noGrp="1"/>
          </p:cNvSpPr>
          <p:nvPr>
            <p:ph idx="1"/>
          </p:nvPr>
        </p:nvSpPr>
        <p:spPr>
          <a:xfrm>
            <a:off x="-16354" y="1268760"/>
            <a:ext cx="8488676" cy="3096344"/>
          </a:xfrm>
        </p:spPr>
        <p:txBody>
          <a:bodyPr>
            <a:normAutofit/>
          </a:bodyPr>
          <a:lstStyle/>
          <a:p>
            <a:r>
              <a:rPr lang="sv-SE" sz="2000" dirty="0"/>
              <a:t>Fick sin första uppenbarelse år 610 </a:t>
            </a:r>
            <a:r>
              <a:rPr lang="sv-SE" sz="2000" dirty="0" err="1"/>
              <a:t>e.Kr</a:t>
            </a:r>
            <a:r>
              <a:rPr lang="sv-SE" sz="2000" dirty="0"/>
              <a:t> – ärkeängeln Gabriel visade sig. </a:t>
            </a:r>
            <a:endParaRPr lang="sv-SE" sz="2000" dirty="0" smtClean="0"/>
          </a:p>
          <a:p>
            <a:r>
              <a:rPr lang="sv-SE" sz="2000" dirty="0" smtClean="0"/>
              <a:t>En berättelse beskriver Muhammeds färd på en </a:t>
            </a:r>
            <a:r>
              <a:rPr lang="sv-SE" sz="2000" dirty="0" err="1" smtClean="0"/>
              <a:t>en</a:t>
            </a:r>
            <a:r>
              <a:rPr lang="sv-SE" sz="2000" dirty="0" smtClean="0"/>
              <a:t> vit </a:t>
            </a:r>
            <a:r>
              <a:rPr lang="sv-SE" sz="2000" dirty="0" err="1" smtClean="0"/>
              <a:t>buraq</a:t>
            </a:r>
            <a:r>
              <a:rPr lang="sv-SE" sz="2000" dirty="0" smtClean="0"/>
              <a:t> (vit springare med vingar) till Jerusalem.</a:t>
            </a:r>
          </a:p>
          <a:p>
            <a:r>
              <a:rPr lang="sv-SE" sz="2000" dirty="0" smtClean="0"/>
              <a:t>I Jerusalem leder Mohammed en bön för bland annat Jesus, Abraham och Moses. </a:t>
            </a:r>
          </a:p>
          <a:p>
            <a:r>
              <a:rPr lang="sv-SE" sz="2000" dirty="0" smtClean="0"/>
              <a:t>Blir sedan ledd av Gabriel till klippan där Abraham skulle offrat</a:t>
            </a:r>
            <a:r>
              <a:rPr lang="sv-SE" sz="2000" dirty="0" smtClean="0">
                <a:solidFill>
                  <a:schemeClr val="bg1"/>
                </a:solidFill>
              </a:rPr>
              <a:t> </a:t>
            </a:r>
            <a:r>
              <a:rPr lang="sv-SE" sz="2000" dirty="0" smtClean="0"/>
              <a:t>sin son (Ismael). </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8629" y="3573016"/>
            <a:ext cx="5195371" cy="3284984"/>
          </a:xfrm>
          <a:prstGeom prst="rect">
            <a:avLst/>
          </a:prstGeom>
        </p:spPr>
      </p:pic>
      <p:sp>
        <p:nvSpPr>
          <p:cNvPr id="7" name="textruta 6"/>
          <p:cNvSpPr txBox="1"/>
          <p:nvPr/>
        </p:nvSpPr>
        <p:spPr>
          <a:xfrm>
            <a:off x="94540" y="3742502"/>
            <a:ext cx="4405630" cy="2215991"/>
          </a:xfrm>
          <a:prstGeom prst="rect">
            <a:avLst/>
          </a:prstGeom>
          <a:noFill/>
        </p:spPr>
        <p:txBody>
          <a:bodyPr wrap="square" rtlCol="0">
            <a:spAutoFit/>
          </a:bodyPr>
          <a:lstStyle/>
          <a:p>
            <a:pPr marL="285750" indent="-285750">
              <a:buFont typeface="Arial" panose="020B0604020202020204" pitchFamily="34" charset="0"/>
              <a:buChar char="•"/>
            </a:pPr>
            <a:r>
              <a:rPr lang="sv-SE" sz="2000" dirty="0"/>
              <a:t>Buren av Gabriel förs sedan Muhammed upp i himlen. (Himmelsfärden). </a:t>
            </a:r>
          </a:p>
          <a:p>
            <a:pPr marL="285750" indent="-285750">
              <a:buFont typeface="Arial" panose="020B0604020202020204" pitchFamily="34" charset="0"/>
              <a:buChar char="•"/>
            </a:pPr>
            <a:r>
              <a:rPr lang="sv-SE" sz="2000" dirty="0"/>
              <a:t>Denna händelse bevisar enligt Islam att Muhammed är den viktigaste av alla profeter. </a:t>
            </a:r>
          </a:p>
          <a:p>
            <a:endParaRPr lang="sv-SE" dirty="0"/>
          </a:p>
        </p:txBody>
      </p:sp>
    </p:spTree>
    <p:extLst>
      <p:ext uri="{BB962C8B-B14F-4D97-AF65-F5344CB8AC3E}">
        <p14:creationId xmlns:p14="http://schemas.microsoft.com/office/powerpoint/2010/main" val="2704193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Muhammed</a:t>
            </a:r>
            <a:endParaRPr lang="sv-SE" dirty="0"/>
          </a:p>
        </p:txBody>
      </p:sp>
      <p:sp>
        <p:nvSpPr>
          <p:cNvPr id="3" name="Platshållare för innehåll 2"/>
          <p:cNvSpPr>
            <a:spLocks noGrp="1"/>
          </p:cNvSpPr>
          <p:nvPr>
            <p:ph idx="1"/>
          </p:nvPr>
        </p:nvSpPr>
        <p:spPr>
          <a:xfrm>
            <a:off x="0" y="1628800"/>
            <a:ext cx="3923928" cy="5445224"/>
          </a:xfrm>
        </p:spPr>
        <p:txBody>
          <a:bodyPr/>
          <a:lstStyle/>
          <a:p>
            <a:r>
              <a:rPr lang="sv-SE" sz="2000" dirty="0" err="1"/>
              <a:t>Hijra</a:t>
            </a:r>
            <a:r>
              <a:rPr lang="sv-SE" sz="2000" dirty="0"/>
              <a:t> – 622 e.Kr. – flykten från </a:t>
            </a:r>
            <a:r>
              <a:rPr lang="sv-SE" sz="2000" dirty="0" err="1"/>
              <a:t>Mekka</a:t>
            </a:r>
            <a:r>
              <a:rPr lang="sv-SE" sz="2000" dirty="0"/>
              <a:t> till Medina med sina anhängare – starten för muslimska tideräkningen. </a:t>
            </a:r>
          </a:p>
          <a:p>
            <a:r>
              <a:rPr lang="sv-SE" sz="2000" dirty="0"/>
              <a:t>630 </a:t>
            </a:r>
            <a:r>
              <a:rPr lang="sv-SE" sz="2000" dirty="0" err="1"/>
              <a:t>e.Kr</a:t>
            </a:r>
            <a:r>
              <a:rPr lang="sv-SE" sz="2000" dirty="0"/>
              <a:t> – Muhammed med anhängare besegrade staden </a:t>
            </a:r>
            <a:r>
              <a:rPr lang="sv-SE" sz="2000" dirty="0" err="1"/>
              <a:t>Mekka</a:t>
            </a:r>
            <a:r>
              <a:rPr lang="sv-SE" sz="2000" dirty="0"/>
              <a:t> och införde monoteismen</a:t>
            </a:r>
            <a:r>
              <a:rPr lang="sv-SE" sz="2000" dirty="0" smtClean="0"/>
              <a:t>.</a:t>
            </a:r>
          </a:p>
          <a:p>
            <a:r>
              <a:rPr lang="sv-SE" sz="2000" dirty="0"/>
              <a:t>Muhammed dog 632 </a:t>
            </a:r>
            <a:r>
              <a:rPr lang="sv-SE" sz="2000" dirty="0" err="1"/>
              <a:t>e.Kr</a:t>
            </a:r>
            <a:r>
              <a:rPr lang="sv-SE" sz="2000" dirty="0"/>
              <a:t> (vid 62 års ålder) i Medina. </a:t>
            </a:r>
          </a:p>
          <a:p>
            <a:pPr marL="114300" indent="0">
              <a:buNone/>
            </a:pP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7937" y="1628800"/>
            <a:ext cx="4629086" cy="4536504"/>
          </a:xfrm>
          <a:prstGeom prst="rect">
            <a:avLst/>
          </a:prstGeom>
        </p:spPr>
      </p:pic>
    </p:spTree>
    <p:extLst>
      <p:ext uri="{BB962C8B-B14F-4D97-AF65-F5344CB8AC3E}">
        <p14:creationId xmlns:p14="http://schemas.microsoft.com/office/powerpoint/2010/main" val="3588554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7620000" cy="1143000"/>
          </a:xfrm>
        </p:spPr>
        <p:txBody>
          <a:bodyPr/>
          <a:lstStyle/>
          <a:p>
            <a:r>
              <a:rPr lang="sv-SE" dirty="0" smtClean="0"/>
              <a:t>Spridning</a:t>
            </a:r>
            <a:endParaRPr lang="sv-SE" dirty="0"/>
          </a:p>
        </p:txBody>
      </p:sp>
      <p:sp>
        <p:nvSpPr>
          <p:cNvPr id="3" name="Platshållare för innehåll 2"/>
          <p:cNvSpPr>
            <a:spLocks noGrp="1"/>
          </p:cNvSpPr>
          <p:nvPr>
            <p:ph idx="1"/>
          </p:nvPr>
        </p:nvSpPr>
        <p:spPr>
          <a:xfrm>
            <a:off x="0" y="1268760"/>
            <a:ext cx="8445429" cy="1656184"/>
          </a:xfrm>
        </p:spPr>
        <p:txBody>
          <a:bodyPr>
            <a:normAutofit/>
          </a:bodyPr>
          <a:lstStyle/>
          <a:p>
            <a:r>
              <a:rPr lang="sv-SE" sz="2000" dirty="0" smtClean="0"/>
              <a:t>Efter Muhammeds död utsågs Abu </a:t>
            </a:r>
            <a:r>
              <a:rPr lang="sv-SE" sz="2000" dirty="0" err="1" smtClean="0"/>
              <a:t>Bakr</a:t>
            </a:r>
            <a:r>
              <a:rPr lang="sv-SE" sz="2000" dirty="0" smtClean="0"/>
              <a:t> till kalif  (= ställföreträdare för Gud)</a:t>
            </a:r>
          </a:p>
          <a:p>
            <a:r>
              <a:rPr lang="sv-SE" sz="2000" dirty="0" smtClean="0"/>
              <a:t>Islam började sprida sig utanför den arabiska halvön. </a:t>
            </a: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3" y="1984061"/>
            <a:ext cx="5097565" cy="4277780"/>
          </a:xfrm>
          <a:prstGeom prst="rect">
            <a:avLst/>
          </a:prstGeom>
        </p:spPr>
      </p:pic>
      <p:sp>
        <p:nvSpPr>
          <p:cNvPr id="5" name="textruta 4"/>
          <p:cNvSpPr txBox="1"/>
          <p:nvPr/>
        </p:nvSpPr>
        <p:spPr>
          <a:xfrm>
            <a:off x="163991" y="2282011"/>
            <a:ext cx="3456384" cy="4124206"/>
          </a:xfrm>
          <a:prstGeom prst="rect">
            <a:avLst/>
          </a:prstGeom>
          <a:noFill/>
        </p:spPr>
        <p:txBody>
          <a:bodyPr wrap="square" rtlCol="0">
            <a:spAutoFit/>
          </a:bodyPr>
          <a:lstStyle/>
          <a:p>
            <a:pPr marL="342900" indent="-342900">
              <a:buFont typeface="Arial" panose="020B0604020202020204" pitchFamily="34" charset="0"/>
              <a:buChar char="•"/>
            </a:pPr>
            <a:r>
              <a:rPr lang="sv-SE" sz="2000" dirty="0"/>
              <a:t>Det muslimska väldet omfattade i början på 700-talet Spanien, Nordafrika, Mellanöstern och Persien bort till Indusfloden i </a:t>
            </a:r>
            <a:r>
              <a:rPr lang="sv-SE" sz="2000" dirty="0" smtClean="0"/>
              <a:t>Indien</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Islam har – liksom kristendomen - varit en stridbar religion. Men de arabiska erövrarna under 600-talet tvingade inte människor att bli muslimer.</a:t>
            </a:r>
          </a:p>
          <a:p>
            <a:endParaRPr lang="sv-SE" sz="2200" dirty="0"/>
          </a:p>
        </p:txBody>
      </p:sp>
      <p:sp>
        <p:nvSpPr>
          <p:cNvPr id="6" name="textruta 5"/>
          <p:cNvSpPr txBox="1"/>
          <p:nvPr/>
        </p:nvSpPr>
        <p:spPr>
          <a:xfrm>
            <a:off x="1100612" y="6246399"/>
            <a:ext cx="7344816" cy="369332"/>
          </a:xfrm>
          <a:prstGeom prst="rect">
            <a:avLst/>
          </a:prstGeom>
          <a:noFill/>
        </p:spPr>
        <p:txBody>
          <a:bodyPr wrap="square" rtlCol="0">
            <a:spAutoFit/>
          </a:bodyPr>
          <a:lstStyle/>
          <a:p>
            <a:r>
              <a:rPr lang="sv-SE" dirty="0"/>
              <a:t>Utbredning – Norra Afrika, Mellanöstern, Centralasien och Indonesien.</a:t>
            </a:r>
          </a:p>
        </p:txBody>
      </p:sp>
    </p:spTree>
    <p:extLst>
      <p:ext uri="{BB962C8B-B14F-4D97-AF65-F5344CB8AC3E}">
        <p14:creationId xmlns:p14="http://schemas.microsoft.com/office/powerpoint/2010/main" val="3723303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Splittringen</a:t>
            </a:r>
            <a:endParaRPr lang="sv-SE" dirty="0"/>
          </a:p>
        </p:txBody>
      </p:sp>
      <p:sp>
        <p:nvSpPr>
          <p:cNvPr id="3" name="Platshållare för innehåll 2"/>
          <p:cNvSpPr>
            <a:spLocks noGrp="1"/>
          </p:cNvSpPr>
          <p:nvPr>
            <p:ph idx="1"/>
          </p:nvPr>
        </p:nvSpPr>
        <p:spPr>
          <a:xfrm>
            <a:off x="179512" y="1412776"/>
            <a:ext cx="7643192" cy="5184576"/>
          </a:xfrm>
        </p:spPr>
        <p:txBody>
          <a:bodyPr>
            <a:normAutofit fontScale="92500" lnSpcReduction="20000"/>
          </a:bodyPr>
          <a:lstStyle/>
          <a:p>
            <a:r>
              <a:rPr lang="sv-SE" sz="2000" dirty="0" smtClean="0"/>
              <a:t>Islam är liksom andra stora religioner, en splittrad religion.  </a:t>
            </a:r>
          </a:p>
          <a:p>
            <a:pPr marL="114300" indent="0">
              <a:buNone/>
            </a:pPr>
            <a:endParaRPr lang="sv-SE" sz="2000" dirty="0" smtClean="0"/>
          </a:p>
          <a:p>
            <a:r>
              <a:rPr lang="sv-SE" sz="2000" dirty="0" smtClean="0"/>
              <a:t>Det finns två </a:t>
            </a:r>
            <a:r>
              <a:rPr lang="sv-SE" sz="2000" dirty="0" err="1" smtClean="0"/>
              <a:t>huvudintriktningar</a:t>
            </a:r>
            <a:r>
              <a:rPr lang="sv-SE" sz="2000" dirty="0" smtClean="0"/>
              <a:t> inom Islam och det är Sunni och Shia. </a:t>
            </a:r>
          </a:p>
          <a:p>
            <a:endParaRPr lang="sv-SE" sz="2000" dirty="0" smtClean="0"/>
          </a:p>
          <a:p>
            <a:r>
              <a:rPr lang="sv-SE" sz="2000" dirty="0" smtClean="0"/>
              <a:t>Splittringen har sin grund efter Muhammeds död då en grupp (</a:t>
            </a:r>
            <a:r>
              <a:rPr lang="sv-SE" sz="2000" b="1" dirty="0" smtClean="0"/>
              <a:t>Sunni) </a:t>
            </a:r>
            <a:r>
              <a:rPr lang="sv-SE" sz="2000" dirty="0" smtClean="0"/>
              <a:t>tyckte </a:t>
            </a:r>
            <a:r>
              <a:rPr lang="sv-SE" sz="2000" dirty="0"/>
              <a:t>att Abu </a:t>
            </a:r>
            <a:r>
              <a:rPr lang="sv-SE" sz="2000" dirty="0" err="1" smtClean="0"/>
              <a:t>Bakr</a:t>
            </a:r>
            <a:r>
              <a:rPr lang="sv-SE" sz="2000" dirty="0" smtClean="0"/>
              <a:t> (Muhammeds svärfar) </a:t>
            </a:r>
            <a:r>
              <a:rPr lang="sv-SE" sz="2000" dirty="0"/>
              <a:t>skulle vara ledaren</a:t>
            </a:r>
            <a:r>
              <a:rPr lang="sv-SE" sz="2000" dirty="0" smtClean="0"/>
              <a:t>. En annan grupp (</a:t>
            </a:r>
            <a:r>
              <a:rPr lang="sv-SE" sz="2000" b="1" dirty="0" smtClean="0"/>
              <a:t>Shia) </a:t>
            </a:r>
            <a:r>
              <a:rPr lang="sv-SE" sz="2000" dirty="0" smtClean="0"/>
              <a:t>ansåg att en släkting (Ali – kusin) till Muhammed bör vara ledaren. </a:t>
            </a:r>
          </a:p>
          <a:p>
            <a:pPr marL="114300" indent="0">
              <a:buNone/>
            </a:pPr>
            <a:endParaRPr lang="sv-SE" sz="2000" dirty="0" smtClean="0"/>
          </a:p>
          <a:p>
            <a:r>
              <a:rPr lang="sv-SE" sz="2000" b="1" dirty="0" smtClean="0"/>
              <a:t>Sunni (= sed) </a:t>
            </a:r>
            <a:r>
              <a:rPr lang="sv-SE" sz="2000" dirty="0" smtClean="0"/>
              <a:t>menar </a:t>
            </a:r>
            <a:r>
              <a:rPr lang="sv-SE" sz="2000" dirty="0"/>
              <a:t>att det är Koranen och profetens sätt att leva som ger svaret. Den som är bäst lämpad ska bli ledare. </a:t>
            </a:r>
            <a:r>
              <a:rPr lang="sv-SE" sz="2000" dirty="0" smtClean="0"/>
              <a:t>Man </a:t>
            </a:r>
            <a:r>
              <a:rPr lang="sv-SE" sz="2000" dirty="0"/>
              <a:t>ska följa </a:t>
            </a:r>
            <a:r>
              <a:rPr lang="sv-SE" sz="2000" dirty="0" smtClean="0"/>
              <a:t>Muhammeds sed</a:t>
            </a:r>
            <a:r>
              <a:rPr lang="sv-SE" sz="2000" dirty="0"/>
              <a:t>, hans sätt att leva och vara. </a:t>
            </a:r>
            <a:r>
              <a:rPr lang="sv-SE" sz="2000" dirty="0" smtClean="0"/>
              <a:t>Cirka 80-90% av alla muslimer är sunni. </a:t>
            </a:r>
          </a:p>
          <a:p>
            <a:endParaRPr lang="sv-SE" sz="2000" b="1" dirty="0" smtClean="0"/>
          </a:p>
          <a:p>
            <a:r>
              <a:rPr lang="sv-SE" sz="2000" b="1" dirty="0" smtClean="0"/>
              <a:t>Shia - </a:t>
            </a:r>
            <a:r>
              <a:rPr lang="sv-SE" sz="2000" dirty="0"/>
              <a:t>Enligt shiiterna är det endast profetens familj som rätt kunde tolka Koranen och därmed bli ledare. Dessa ättlingar till Muhammed var de rätta eller sanna ledarna och som sådana var de ofelbara. De var insatta av Gud för att undervisa människorna i religiösa frågor och det är dessa man ska följa.</a:t>
            </a:r>
            <a:endParaRPr lang="sv-SE" sz="2000" b="1" dirty="0" smtClean="0"/>
          </a:p>
          <a:p>
            <a:endParaRPr lang="sv-SE" dirty="0" smtClean="0"/>
          </a:p>
        </p:txBody>
      </p:sp>
    </p:spTree>
    <p:extLst>
      <p:ext uri="{BB962C8B-B14F-4D97-AF65-F5344CB8AC3E}">
        <p14:creationId xmlns:p14="http://schemas.microsoft.com/office/powerpoint/2010/main" val="3735047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7554" y="260648"/>
            <a:ext cx="9026446" cy="1143000"/>
          </a:xfrm>
        </p:spPr>
        <p:txBody>
          <a:bodyPr/>
          <a:lstStyle/>
          <a:p>
            <a:r>
              <a:rPr lang="sv-SE" dirty="0" smtClean="0"/>
              <a:t>Fördelning – Sunni- och Shiamuslime</a:t>
            </a:r>
            <a:r>
              <a:rPr lang="sv-SE" dirty="0" smtClean="0">
                <a:solidFill>
                  <a:schemeClr val="bg1"/>
                </a:solidFill>
              </a:rPr>
              <a:t>r</a:t>
            </a:r>
            <a:endParaRPr lang="sv-SE" dirty="0">
              <a:solidFill>
                <a:schemeClr val="bg1"/>
              </a:solidFill>
            </a:endParaRP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23" y="1628800"/>
            <a:ext cx="8229486" cy="4320480"/>
          </a:xfrm>
          <a:prstGeom prst="rect">
            <a:avLst/>
          </a:prstGeom>
        </p:spPr>
      </p:pic>
      <p:sp>
        <p:nvSpPr>
          <p:cNvPr id="5" name="textruta 4"/>
          <p:cNvSpPr txBox="1"/>
          <p:nvPr/>
        </p:nvSpPr>
        <p:spPr>
          <a:xfrm>
            <a:off x="827584" y="6104447"/>
            <a:ext cx="2952328" cy="369332"/>
          </a:xfrm>
          <a:prstGeom prst="rect">
            <a:avLst/>
          </a:prstGeom>
          <a:noFill/>
        </p:spPr>
        <p:txBody>
          <a:bodyPr wrap="square" rtlCol="0">
            <a:spAutoFit/>
          </a:bodyPr>
          <a:lstStyle/>
          <a:p>
            <a:r>
              <a:rPr lang="sv-SE" b="1" dirty="0" smtClean="0">
                <a:solidFill>
                  <a:schemeClr val="accent3">
                    <a:lumMod val="75000"/>
                  </a:schemeClr>
                </a:solidFill>
              </a:rPr>
              <a:t>Sunnimuslimer - Ljusgrönt</a:t>
            </a:r>
            <a:endParaRPr lang="sv-SE" b="1" dirty="0">
              <a:solidFill>
                <a:schemeClr val="accent3">
                  <a:lumMod val="75000"/>
                </a:schemeClr>
              </a:solidFill>
            </a:endParaRPr>
          </a:p>
        </p:txBody>
      </p:sp>
      <p:sp>
        <p:nvSpPr>
          <p:cNvPr id="6" name="textruta 5"/>
          <p:cNvSpPr txBox="1"/>
          <p:nvPr/>
        </p:nvSpPr>
        <p:spPr>
          <a:xfrm>
            <a:off x="4860032" y="6093296"/>
            <a:ext cx="3096344" cy="369332"/>
          </a:xfrm>
          <a:prstGeom prst="rect">
            <a:avLst/>
          </a:prstGeom>
          <a:noFill/>
        </p:spPr>
        <p:txBody>
          <a:bodyPr wrap="square" rtlCol="0">
            <a:spAutoFit/>
          </a:bodyPr>
          <a:lstStyle/>
          <a:p>
            <a:r>
              <a:rPr lang="sv-SE" b="1" dirty="0" smtClean="0">
                <a:solidFill>
                  <a:srgbClr val="00B050"/>
                </a:solidFill>
              </a:rPr>
              <a:t>Shiamuslimer - Mörkgrönt</a:t>
            </a:r>
            <a:endParaRPr lang="sv-SE" b="1" dirty="0">
              <a:solidFill>
                <a:srgbClr val="00B050"/>
              </a:solidFill>
            </a:endParaRPr>
          </a:p>
        </p:txBody>
      </p:sp>
    </p:spTree>
    <p:extLst>
      <p:ext uri="{BB962C8B-B14F-4D97-AF65-F5344CB8AC3E}">
        <p14:creationId xmlns:p14="http://schemas.microsoft.com/office/powerpoint/2010/main" val="27793237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gränsande">
  <a:themeElements>
    <a:clrScheme name="Angränsand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ränsand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2549</TotalTime>
  <Words>1548</Words>
  <Application>Microsoft Office PowerPoint</Application>
  <PresentationFormat>Bildspel på skärmen (4:3)</PresentationFormat>
  <Paragraphs>132</Paragraphs>
  <Slides>20</Slides>
  <Notes>1</Notes>
  <HiddenSlides>0</HiddenSlides>
  <MMClips>0</MMClips>
  <ScaleCrop>false</ScaleCrop>
  <HeadingPairs>
    <vt:vector size="4" baseType="variant">
      <vt:variant>
        <vt:lpstr>Tema</vt:lpstr>
      </vt:variant>
      <vt:variant>
        <vt:i4>1</vt:i4>
      </vt:variant>
      <vt:variant>
        <vt:lpstr>Bildrubriker</vt:lpstr>
      </vt:variant>
      <vt:variant>
        <vt:i4>20</vt:i4>
      </vt:variant>
    </vt:vector>
  </HeadingPairs>
  <TitlesOfParts>
    <vt:vector size="21" baseType="lpstr">
      <vt:lpstr>Angränsande</vt:lpstr>
      <vt:lpstr>PowerPoint-presentation</vt:lpstr>
      <vt:lpstr>Islam</vt:lpstr>
      <vt:lpstr>Historik</vt:lpstr>
      <vt:lpstr>Muhammed</vt:lpstr>
      <vt:lpstr>Muhammed</vt:lpstr>
      <vt:lpstr>Muhammed</vt:lpstr>
      <vt:lpstr>Spridning</vt:lpstr>
      <vt:lpstr>Splittringen</vt:lpstr>
      <vt:lpstr>Fördelning – Sunni- och Shiamuslimer</vt:lpstr>
      <vt:lpstr>Koranen</vt:lpstr>
      <vt:lpstr>Haditherna</vt:lpstr>
      <vt:lpstr>Att leva som muslim</vt:lpstr>
      <vt:lpstr>De fem grundpelarna</vt:lpstr>
      <vt:lpstr>De fem grundpelarna</vt:lpstr>
      <vt:lpstr>Gud och människa</vt:lpstr>
      <vt:lpstr>Moské </vt:lpstr>
      <vt:lpstr>Heliga platser</vt:lpstr>
      <vt:lpstr>PowerPoint-presentation</vt:lpstr>
      <vt:lpstr>Högtider och fester</vt:lpstr>
      <vt:lpstr>Ritualer och ceremonier</vt:lpstr>
    </vt:vector>
  </TitlesOfParts>
  <Company>Ale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dc:title>
  <dc:creator>Niklas Johansson</dc:creator>
  <cp:lastModifiedBy>Niklas Johansson</cp:lastModifiedBy>
  <cp:revision>26</cp:revision>
  <dcterms:created xsi:type="dcterms:W3CDTF">2015-03-29T09:31:53Z</dcterms:created>
  <dcterms:modified xsi:type="dcterms:W3CDTF">2015-04-12T18:09:47Z</dcterms:modified>
</cp:coreProperties>
</file>