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66" r:id="rId2"/>
    <p:sldId id="268" r:id="rId3"/>
    <p:sldId id="265" r:id="rId4"/>
    <p:sldId id="267" r:id="rId5"/>
    <p:sldId id="262" r:id="rId6"/>
    <p:sldId id="264" r:id="rId7"/>
    <p:sldId id="263" r:id="rId8"/>
    <p:sldId id="256" r:id="rId9"/>
    <p:sldId id="258" r:id="rId10"/>
    <p:sldId id="257" r:id="rId11"/>
    <p:sldId id="259" r:id="rId12"/>
    <p:sldId id="260" r:id="rId13"/>
    <p:sldId id="261"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72" y="258"/>
      </p:cViewPr>
      <p:guideLst>
        <p:guide orient="horz" pos="4156"/>
        <p:guide orient="horz" pos="3884"/>
        <p:guide pos="29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046D77-7A3F-4FA9-AC92-709AED4FB5F6}" type="datetimeFigureOut">
              <a:rPr lang="sv-SE" smtClean="0"/>
              <a:pPr/>
              <a:t>2015-01-27</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5D709F-E256-4A36-B43A-C2969BEDD107}" type="slidenum">
              <a:rPr lang="sv-SE" smtClean="0"/>
              <a:pPr/>
              <a:t>‹#›</a:t>
            </a:fld>
            <a:endParaRPr lang="sv-SE"/>
          </a:p>
        </p:txBody>
      </p:sp>
    </p:spTree>
    <p:extLst>
      <p:ext uri="{BB962C8B-B14F-4D97-AF65-F5344CB8AC3E}">
        <p14:creationId xmlns:p14="http://schemas.microsoft.com/office/powerpoint/2010/main" val="1330970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CE5D709F-E256-4A36-B43A-C2969BEDD107}" type="slidenum">
              <a:rPr lang="sv-SE" smtClean="0"/>
              <a:pPr/>
              <a:t>8</a:t>
            </a:fld>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CE5D709F-E256-4A36-B43A-C2969BEDD107}" type="slidenum">
              <a:rPr lang="sv-SE" smtClean="0"/>
              <a:pPr/>
              <a:t>10</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F694B218-3DE3-4178-8442-88C7D5609640}" type="datetime1">
              <a:rPr lang="sv-SE" smtClean="0"/>
              <a:pPr/>
              <a:t>2015-01-27</a:t>
            </a:fld>
            <a:endParaRPr lang="en-US" dirty="0"/>
          </a:p>
        </p:txBody>
      </p:sp>
      <p:sp>
        <p:nvSpPr>
          <p:cNvPr id="5" name="Platshållare för sidfot 4"/>
          <p:cNvSpPr>
            <a:spLocks noGrp="1"/>
          </p:cNvSpPr>
          <p:nvPr>
            <p:ph type="ftr" sz="quarter" idx="11"/>
          </p:nvPr>
        </p:nvSpPr>
        <p:spPr/>
        <p:txBody>
          <a:bodyPr/>
          <a:lstStyle/>
          <a:p>
            <a:endParaRPr lang="en-US" dirty="0"/>
          </a:p>
        </p:txBody>
      </p:sp>
      <p:sp>
        <p:nvSpPr>
          <p:cNvPr id="6" name="Platshållare för bildnummer 5"/>
          <p:cNvSpPr>
            <a:spLocks noGrp="1"/>
          </p:cNvSpPr>
          <p:nvPr>
            <p:ph type="sldNum" sz="quarter" idx="12"/>
          </p:nvPr>
        </p:nvSpPr>
        <p:spPr/>
        <p:txBody>
          <a:bodyPr/>
          <a:lstStyle/>
          <a:p>
            <a:r>
              <a:rPr lang="en-US" smtClean="0"/>
              <a:t>Sid </a:t>
            </a:r>
            <a:fld id="{625BFF1C-0550-4892-A058-F5526EA5680B}" type="slidenum">
              <a:rPr lang="en-US" smtClean="0"/>
              <a:pPr/>
              <a:t>‹#›</a:t>
            </a:fld>
            <a:endParaRPr lang="en-US" dirty="0"/>
          </a:p>
        </p:txBody>
      </p:sp>
      <p:pic>
        <p:nvPicPr>
          <p:cNvPr id="7" name="Bildobjekt 6" descr="StockholmsStad_logot#21B0A5.png"/>
          <p:cNvPicPr>
            <a:picLocks noChangeAspect="1"/>
          </p:cNvPicPr>
          <p:nvPr userDrawn="1"/>
        </p:nvPicPr>
        <p:blipFill>
          <a:blip r:embed="rId2" cstate="print"/>
          <a:stretch>
            <a:fillRect/>
          </a:stretch>
        </p:blipFill>
        <p:spPr>
          <a:xfrm>
            <a:off x="6845869" y="576103"/>
            <a:ext cx="1613919" cy="548641"/>
          </a:xfrm>
          <a:prstGeom prst="rect">
            <a:avLst/>
          </a:prstGeom>
        </p:spPr>
      </p:pic>
    </p:spTree>
    <p:extLst>
      <p:ext uri="{BB962C8B-B14F-4D97-AF65-F5344CB8AC3E}">
        <p14:creationId xmlns:p14="http://schemas.microsoft.com/office/powerpoint/2010/main" val="1626760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F694B218-3DE3-4178-8442-88C7D5609640}" type="datetime1">
              <a:rPr lang="sv-SE" smtClean="0"/>
              <a:pPr/>
              <a:t>2015-01-27</a:t>
            </a:fld>
            <a:endParaRPr lang="en-US" dirty="0"/>
          </a:p>
        </p:txBody>
      </p:sp>
      <p:sp>
        <p:nvSpPr>
          <p:cNvPr id="5" name="Platshållare för sidfot 4"/>
          <p:cNvSpPr>
            <a:spLocks noGrp="1"/>
          </p:cNvSpPr>
          <p:nvPr>
            <p:ph type="ftr" sz="quarter" idx="11"/>
          </p:nvPr>
        </p:nvSpPr>
        <p:spPr/>
        <p:txBody>
          <a:bodyPr/>
          <a:lstStyle/>
          <a:p>
            <a:endParaRPr lang="en-US" dirty="0"/>
          </a:p>
        </p:txBody>
      </p:sp>
      <p:sp>
        <p:nvSpPr>
          <p:cNvPr id="6" name="Platshållare för bildnummer 5"/>
          <p:cNvSpPr>
            <a:spLocks noGrp="1"/>
          </p:cNvSpPr>
          <p:nvPr>
            <p:ph type="sldNum" sz="quarter" idx="12"/>
          </p:nvPr>
        </p:nvSpPr>
        <p:spPr/>
        <p:txBody>
          <a:bodyPr/>
          <a:lstStyle/>
          <a:p>
            <a:r>
              <a:rPr lang="en-US" smtClean="0"/>
              <a:t>Sid </a:t>
            </a:r>
            <a:fld id="{625BFF1C-0550-4892-A058-F5526EA5680B}" type="slidenum">
              <a:rPr lang="en-US" smtClean="0"/>
              <a:pPr/>
              <a:t>‹#›</a:t>
            </a:fld>
            <a:endParaRPr lang="en-US" dirty="0"/>
          </a:p>
        </p:txBody>
      </p:sp>
      <p:pic>
        <p:nvPicPr>
          <p:cNvPr id="7" name="Bildobjekt 6"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Tree>
    <p:extLst>
      <p:ext uri="{BB962C8B-B14F-4D97-AF65-F5344CB8AC3E}">
        <p14:creationId xmlns:p14="http://schemas.microsoft.com/office/powerpoint/2010/main" val="2704312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F694B218-3DE3-4178-8442-88C7D5609640}" type="datetime1">
              <a:rPr lang="sv-SE" smtClean="0"/>
              <a:pPr/>
              <a:t>2015-01-27</a:t>
            </a:fld>
            <a:endParaRPr lang="en-US" dirty="0"/>
          </a:p>
        </p:txBody>
      </p:sp>
      <p:sp>
        <p:nvSpPr>
          <p:cNvPr id="5" name="Platshållare för sidfot 4"/>
          <p:cNvSpPr>
            <a:spLocks noGrp="1"/>
          </p:cNvSpPr>
          <p:nvPr>
            <p:ph type="ftr" sz="quarter" idx="11"/>
          </p:nvPr>
        </p:nvSpPr>
        <p:spPr/>
        <p:txBody>
          <a:bodyPr/>
          <a:lstStyle/>
          <a:p>
            <a:endParaRPr lang="en-US" dirty="0"/>
          </a:p>
        </p:txBody>
      </p:sp>
      <p:sp>
        <p:nvSpPr>
          <p:cNvPr id="6" name="Platshållare för bildnummer 5"/>
          <p:cNvSpPr>
            <a:spLocks noGrp="1"/>
          </p:cNvSpPr>
          <p:nvPr>
            <p:ph type="sldNum" sz="quarter" idx="12"/>
          </p:nvPr>
        </p:nvSpPr>
        <p:spPr/>
        <p:txBody>
          <a:bodyPr/>
          <a:lstStyle/>
          <a:p>
            <a:r>
              <a:rPr lang="en-US" smtClean="0"/>
              <a:t>Sid </a:t>
            </a:r>
            <a:fld id="{625BFF1C-0550-4892-A058-F5526EA5680B}" type="slidenum">
              <a:rPr lang="en-US" smtClean="0"/>
              <a:pPr/>
              <a:t>‹#›</a:t>
            </a:fld>
            <a:endParaRPr lang="en-US" dirty="0"/>
          </a:p>
        </p:txBody>
      </p:sp>
      <p:pic>
        <p:nvPicPr>
          <p:cNvPr id="7" name="Bildobjekt 6"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Tree>
    <p:extLst>
      <p:ext uri="{BB962C8B-B14F-4D97-AF65-F5344CB8AC3E}">
        <p14:creationId xmlns:p14="http://schemas.microsoft.com/office/powerpoint/2010/main" val="650379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3886200"/>
            <a:ext cx="6400800" cy="1752600"/>
          </a:xfrm>
        </p:spPr>
        <p:txBody>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pic>
        <p:nvPicPr>
          <p:cNvPr id="9" name="Bildobjekt 8" descr="StockholmsStad_logot#21B0A5.png"/>
          <p:cNvPicPr>
            <a:picLocks noChangeAspect="1"/>
          </p:cNvPicPr>
          <p:nvPr userDrawn="1"/>
        </p:nvPicPr>
        <p:blipFill>
          <a:blip r:embed="rId2" cstate="print"/>
          <a:stretch>
            <a:fillRect/>
          </a:stretch>
        </p:blipFill>
        <p:spPr>
          <a:xfrm>
            <a:off x="6845869" y="576103"/>
            <a:ext cx="1613919" cy="548641"/>
          </a:xfrm>
          <a:prstGeom prst="rect">
            <a:avLst/>
          </a:prstGeom>
        </p:spPr>
      </p:pic>
      <p:sp>
        <p:nvSpPr>
          <p:cNvPr id="8" name="Rubrik 7"/>
          <p:cNvSpPr>
            <a:spLocks noGrp="1"/>
          </p:cNvSpPr>
          <p:nvPr>
            <p:ph type="title"/>
          </p:nvPr>
        </p:nvSpPr>
        <p:spPr>
          <a:xfrm>
            <a:off x="468313" y="2276872"/>
            <a:ext cx="8229600" cy="1143000"/>
          </a:xfrm>
        </p:spPr>
        <p:txBody>
          <a:bodyPr/>
          <a:lstStyle>
            <a:lvl1pPr algn="ctr">
              <a:defRPr/>
            </a:lvl1pPr>
          </a:lstStyle>
          <a:p>
            <a:r>
              <a:rPr lang="sv-SE" smtClean="0"/>
              <a:t>Klicka här för att ändra format</a:t>
            </a:r>
            <a:endParaRPr lang="sv-SE" dirty="0"/>
          </a:p>
        </p:txBody>
      </p:sp>
      <p:sp>
        <p:nvSpPr>
          <p:cNvPr id="11" name="Platshållare för datum 10"/>
          <p:cNvSpPr>
            <a:spLocks noGrp="1"/>
          </p:cNvSpPr>
          <p:nvPr>
            <p:ph type="dt" sz="half" idx="10"/>
          </p:nvPr>
        </p:nvSpPr>
        <p:spPr/>
        <p:txBody>
          <a:bodyPr/>
          <a:lstStyle/>
          <a:p>
            <a:fld id="{F694B218-3DE3-4178-8442-88C7D5609640}" type="datetime1">
              <a:rPr lang="sv-SE" smtClean="0"/>
              <a:pPr/>
              <a:t>2015-01-27</a:t>
            </a:fld>
            <a:endParaRPr lang="en-US" dirty="0"/>
          </a:p>
        </p:txBody>
      </p:sp>
      <p:sp>
        <p:nvSpPr>
          <p:cNvPr id="12" name="Platshållare för sidfot 11"/>
          <p:cNvSpPr>
            <a:spLocks noGrp="1"/>
          </p:cNvSpPr>
          <p:nvPr>
            <p:ph type="ftr" sz="quarter" idx="11"/>
          </p:nvPr>
        </p:nvSpPr>
        <p:spPr/>
        <p:txBody>
          <a:bodyPr/>
          <a:lstStyle/>
          <a:p>
            <a:endParaRPr lang="en-US" dirty="0"/>
          </a:p>
        </p:txBody>
      </p:sp>
      <p:sp>
        <p:nvSpPr>
          <p:cNvPr id="13" name="Platshållare för bildnummer 12"/>
          <p:cNvSpPr>
            <a:spLocks noGrp="1"/>
          </p:cNvSpPr>
          <p:nvPr>
            <p:ph type="sldNum" sz="quarter" idx="12"/>
          </p:nvPr>
        </p:nvSpPr>
        <p:spPr/>
        <p:txBody>
          <a:bodyPr/>
          <a:lstStyle/>
          <a:p>
            <a:r>
              <a:rPr lang="en-US" smtClean="0"/>
              <a:t>Sid </a:t>
            </a:r>
            <a:fld id="{625BFF1C-0550-4892-A058-F5526EA5680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F694B218-3DE3-4178-8442-88C7D5609640}" type="datetime1">
              <a:rPr lang="sv-SE" smtClean="0"/>
              <a:pPr/>
              <a:t>2015-01-27</a:t>
            </a:fld>
            <a:endParaRPr lang="en-US" dirty="0"/>
          </a:p>
        </p:txBody>
      </p:sp>
      <p:sp>
        <p:nvSpPr>
          <p:cNvPr id="5" name="Platshållare för sidfot 4"/>
          <p:cNvSpPr>
            <a:spLocks noGrp="1"/>
          </p:cNvSpPr>
          <p:nvPr>
            <p:ph type="ftr" sz="quarter" idx="11"/>
          </p:nvPr>
        </p:nvSpPr>
        <p:spPr/>
        <p:txBody>
          <a:bodyPr/>
          <a:lstStyle/>
          <a:p>
            <a:endParaRPr lang="en-US" dirty="0"/>
          </a:p>
        </p:txBody>
      </p:sp>
      <p:sp>
        <p:nvSpPr>
          <p:cNvPr id="6" name="Platshållare för bildnummer 5"/>
          <p:cNvSpPr>
            <a:spLocks noGrp="1"/>
          </p:cNvSpPr>
          <p:nvPr>
            <p:ph type="sldNum" sz="quarter" idx="12"/>
          </p:nvPr>
        </p:nvSpPr>
        <p:spPr/>
        <p:txBody>
          <a:bodyPr/>
          <a:lstStyle/>
          <a:p>
            <a:r>
              <a:rPr lang="en-US" smtClean="0"/>
              <a:t>Sid </a:t>
            </a:r>
            <a:fld id="{625BFF1C-0550-4892-A058-F5526EA5680B}" type="slidenum">
              <a:rPr lang="en-US" smtClean="0"/>
              <a:pPr/>
              <a:t>‹#›</a:t>
            </a:fld>
            <a:endParaRPr lang="en-US" dirty="0"/>
          </a:p>
        </p:txBody>
      </p:sp>
      <p:pic>
        <p:nvPicPr>
          <p:cNvPr id="7" name="Bildobjekt 6"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Tree>
    <p:extLst>
      <p:ext uri="{BB962C8B-B14F-4D97-AF65-F5344CB8AC3E}">
        <p14:creationId xmlns:p14="http://schemas.microsoft.com/office/powerpoint/2010/main" val="244137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F694B218-3DE3-4178-8442-88C7D5609640}" type="datetime1">
              <a:rPr lang="sv-SE" smtClean="0"/>
              <a:pPr/>
              <a:t>2015-01-27</a:t>
            </a:fld>
            <a:endParaRPr lang="en-US" dirty="0"/>
          </a:p>
        </p:txBody>
      </p:sp>
      <p:sp>
        <p:nvSpPr>
          <p:cNvPr id="5" name="Platshållare för sidfot 4"/>
          <p:cNvSpPr>
            <a:spLocks noGrp="1"/>
          </p:cNvSpPr>
          <p:nvPr>
            <p:ph type="ftr" sz="quarter" idx="11"/>
          </p:nvPr>
        </p:nvSpPr>
        <p:spPr/>
        <p:txBody>
          <a:bodyPr/>
          <a:lstStyle/>
          <a:p>
            <a:endParaRPr lang="en-US" dirty="0"/>
          </a:p>
        </p:txBody>
      </p:sp>
      <p:sp>
        <p:nvSpPr>
          <p:cNvPr id="6" name="Platshållare för bildnummer 5"/>
          <p:cNvSpPr>
            <a:spLocks noGrp="1"/>
          </p:cNvSpPr>
          <p:nvPr>
            <p:ph type="sldNum" sz="quarter" idx="12"/>
          </p:nvPr>
        </p:nvSpPr>
        <p:spPr/>
        <p:txBody>
          <a:bodyPr/>
          <a:lstStyle/>
          <a:p>
            <a:r>
              <a:rPr lang="en-US" smtClean="0"/>
              <a:t>Sid </a:t>
            </a:r>
            <a:fld id="{625BFF1C-0550-4892-A058-F5526EA5680B}" type="slidenum">
              <a:rPr lang="en-US" smtClean="0"/>
              <a:pPr/>
              <a:t>‹#›</a:t>
            </a:fld>
            <a:endParaRPr lang="en-US" dirty="0"/>
          </a:p>
        </p:txBody>
      </p:sp>
      <p:pic>
        <p:nvPicPr>
          <p:cNvPr id="7" name="Bildobjekt 6"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Tree>
    <p:extLst>
      <p:ext uri="{BB962C8B-B14F-4D97-AF65-F5344CB8AC3E}">
        <p14:creationId xmlns:p14="http://schemas.microsoft.com/office/powerpoint/2010/main" val="2185474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F694B218-3DE3-4178-8442-88C7D5609640}" type="datetime1">
              <a:rPr lang="sv-SE" smtClean="0"/>
              <a:pPr/>
              <a:t>2015-01-27</a:t>
            </a:fld>
            <a:endParaRPr lang="en-US" dirty="0"/>
          </a:p>
        </p:txBody>
      </p:sp>
      <p:sp>
        <p:nvSpPr>
          <p:cNvPr id="6" name="Platshållare för sidfot 5"/>
          <p:cNvSpPr>
            <a:spLocks noGrp="1"/>
          </p:cNvSpPr>
          <p:nvPr>
            <p:ph type="ftr" sz="quarter" idx="11"/>
          </p:nvPr>
        </p:nvSpPr>
        <p:spPr/>
        <p:txBody>
          <a:bodyPr/>
          <a:lstStyle/>
          <a:p>
            <a:endParaRPr lang="en-US" dirty="0"/>
          </a:p>
        </p:txBody>
      </p:sp>
      <p:sp>
        <p:nvSpPr>
          <p:cNvPr id="7" name="Platshållare för bildnummer 6"/>
          <p:cNvSpPr>
            <a:spLocks noGrp="1"/>
          </p:cNvSpPr>
          <p:nvPr>
            <p:ph type="sldNum" sz="quarter" idx="12"/>
          </p:nvPr>
        </p:nvSpPr>
        <p:spPr/>
        <p:txBody>
          <a:bodyPr/>
          <a:lstStyle/>
          <a:p>
            <a:r>
              <a:rPr lang="en-US" smtClean="0"/>
              <a:t>Sid </a:t>
            </a:r>
            <a:fld id="{625BFF1C-0550-4892-A058-F5526EA5680B}" type="slidenum">
              <a:rPr lang="en-US" smtClean="0"/>
              <a:pPr/>
              <a:t>‹#›</a:t>
            </a:fld>
            <a:endParaRPr lang="en-US" dirty="0"/>
          </a:p>
        </p:txBody>
      </p:sp>
      <p:pic>
        <p:nvPicPr>
          <p:cNvPr id="8" name="Bildobjekt 7"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Tree>
    <p:extLst>
      <p:ext uri="{BB962C8B-B14F-4D97-AF65-F5344CB8AC3E}">
        <p14:creationId xmlns:p14="http://schemas.microsoft.com/office/powerpoint/2010/main" val="3303324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F694B218-3DE3-4178-8442-88C7D5609640}" type="datetime1">
              <a:rPr lang="sv-SE" smtClean="0"/>
              <a:pPr/>
              <a:t>2015-01-27</a:t>
            </a:fld>
            <a:endParaRPr lang="en-US" dirty="0"/>
          </a:p>
        </p:txBody>
      </p:sp>
      <p:sp>
        <p:nvSpPr>
          <p:cNvPr id="8" name="Platshållare för sidfot 7"/>
          <p:cNvSpPr>
            <a:spLocks noGrp="1"/>
          </p:cNvSpPr>
          <p:nvPr>
            <p:ph type="ftr" sz="quarter" idx="11"/>
          </p:nvPr>
        </p:nvSpPr>
        <p:spPr/>
        <p:txBody>
          <a:bodyPr/>
          <a:lstStyle/>
          <a:p>
            <a:endParaRPr lang="en-US" dirty="0"/>
          </a:p>
        </p:txBody>
      </p:sp>
      <p:sp>
        <p:nvSpPr>
          <p:cNvPr id="9" name="Platshållare för bildnummer 8"/>
          <p:cNvSpPr>
            <a:spLocks noGrp="1"/>
          </p:cNvSpPr>
          <p:nvPr>
            <p:ph type="sldNum" sz="quarter" idx="12"/>
          </p:nvPr>
        </p:nvSpPr>
        <p:spPr/>
        <p:txBody>
          <a:bodyPr/>
          <a:lstStyle/>
          <a:p>
            <a:r>
              <a:rPr lang="en-US" smtClean="0"/>
              <a:t>Sid </a:t>
            </a:r>
            <a:fld id="{625BFF1C-0550-4892-A058-F5526EA5680B}" type="slidenum">
              <a:rPr lang="en-US" smtClean="0"/>
              <a:pPr/>
              <a:t>‹#›</a:t>
            </a:fld>
            <a:endParaRPr lang="en-US" dirty="0"/>
          </a:p>
        </p:txBody>
      </p:sp>
      <p:pic>
        <p:nvPicPr>
          <p:cNvPr id="10" name="Bildobjekt 9"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Tree>
    <p:extLst>
      <p:ext uri="{BB962C8B-B14F-4D97-AF65-F5344CB8AC3E}">
        <p14:creationId xmlns:p14="http://schemas.microsoft.com/office/powerpoint/2010/main" val="898052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F694B218-3DE3-4178-8442-88C7D5609640}" type="datetime1">
              <a:rPr lang="sv-SE" smtClean="0"/>
              <a:pPr/>
              <a:t>2015-01-27</a:t>
            </a:fld>
            <a:endParaRPr lang="en-US" dirty="0"/>
          </a:p>
        </p:txBody>
      </p:sp>
      <p:sp>
        <p:nvSpPr>
          <p:cNvPr id="4" name="Platshållare för sidfot 3"/>
          <p:cNvSpPr>
            <a:spLocks noGrp="1"/>
          </p:cNvSpPr>
          <p:nvPr>
            <p:ph type="ftr" sz="quarter" idx="11"/>
          </p:nvPr>
        </p:nvSpPr>
        <p:spPr/>
        <p:txBody>
          <a:bodyPr/>
          <a:lstStyle/>
          <a:p>
            <a:endParaRPr lang="en-US" dirty="0"/>
          </a:p>
        </p:txBody>
      </p:sp>
      <p:sp>
        <p:nvSpPr>
          <p:cNvPr id="5" name="Platshållare för bildnummer 4"/>
          <p:cNvSpPr>
            <a:spLocks noGrp="1"/>
          </p:cNvSpPr>
          <p:nvPr>
            <p:ph type="sldNum" sz="quarter" idx="12"/>
          </p:nvPr>
        </p:nvSpPr>
        <p:spPr/>
        <p:txBody>
          <a:bodyPr/>
          <a:lstStyle/>
          <a:p>
            <a:r>
              <a:rPr lang="en-US" smtClean="0"/>
              <a:t>Sid </a:t>
            </a:r>
            <a:fld id="{625BFF1C-0550-4892-A058-F5526EA5680B}" type="slidenum">
              <a:rPr lang="en-US" smtClean="0"/>
              <a:pPr/>
              <a:t>‹#›</a:t>
            </a:fld>
            <a:endParaRPr lang="en-US" dirty="0"/>
          </a:p>
        </p:txBody>
      </p:sp>
      <p:pic>
        <p:nvPicPr>
          <p:cNvPr id="6" name="Bildobjekt 5"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Tree>
    <p:extLst>
      <p:ext uri="{BB962C8B-B14F-4D97-AF65-F5344CB8AC3E}">
        <p14:creationId xmlns:p14="http://schemas.microsoft.com/office/powerpoint/2010/main" val="2317067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F694B218-3DE3-4178-8442-88C7D5609640}" type="datetime1">
              <a:rPr lang="sv-SE" smtClean="0"/>
              <a:pPr/>
              <a:t>2015-01-27</a:t>
            </a:fld>
            <a:endParaRPr lang="en-US" dirty="0"/>
          </a:p>
        </p:txBody>
      </p:sp>
      <p:sp>
        <p:nvSpPr>
          <p:cNvPr id="3" name="Platshållare för sidfot 2"/>
          <p:cNvSpPr>
            <a:spLocks noGrp="1"/>
          </p:cNvSpPr>
          <p:nvPr>
            <p:ph type="ftr" sz="quarter" idx="11"/>
          </p:nvPr>
        </p:nvSpPr>
        <p:spPr/>
        <p:txBody>
          <a:bodyPr/>
          <a:lstStyle/>
          <a:p>
            <a:endParaRPr lang="en-US" dirty="0"/>
          </a:p>
        </p:txBody>
      </p:sp>
      <p:sp>
        <p:nvSpPr>
          <p:cNvPr id="4" name="Platshållare för bildnummer 3"/>
          <p:cNvSpPr>
            <a:spLocks noGrp="1"/>
          </p:cNvSpPr>
          <p:nvPr>
            <p:ph type="sldNum" sz="quarter" idx="12"/>
          </p:nvPr>
        </p:nvSpPr>
        <p:spPr/>
        <p:txBody>
          <a:bodyPr/>
          <a:lstStyle/>
          <a:p>
            <a:r>
              <a:rPr lang="en-US" smtClean="0"/>
              <a:t>Sid </a:t>
            </a:r>
            <a:fld id="{625BFF1C-0550-4892-A058-F5526EA5680B}" type="slidenum">
              <a:rPr lang="en-US" smtClean="0"/>
              <a:pPr/>
              <a:t>‹#›</a:t>
            </a:fld>
            <a:endParaRPr lang="en-US" dirty="0"/>
          </a:p>
        </p:txBody>
      </p:sp>
      <p:pic>
        <p:nvPicPr>
          <p:cNvPr id="5" name="Bildobjekt 4"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Tree>
    <p:extLst>
      <p:ext uri="{BB962C8B-B14F-4D97-AF65-F5344CB8AC3E}">
        <p14:creationId xmlns:p14="http://schemas.microsoft.com/office/powerpoint/2010/main" val="2102466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F694B218-3DE3-4178-8442-88C7D5609640}" type="datetime1">
              <a:rPr lang="sv-SE" smtClean="0"/>
              <a:pPr/>
              <a:t>2015-01-27</a:t>
            </a:fld>
            <a:endParaRPr lang="en-US" dirty="0"/>
          </a:p>
        </p:txBody>
      </p:sp>
      <p:sp>
        <p:nvSpPr>
          <p:cNvPr id="6" name="Platshållare för sidfot 5"/>
          <p:cNvSpPr>
            <a:spLocks noGrp="1"/>
          </p:cNvSpPr>
          <p:nvPr>
            <p:ph type="ftr" sz="quarter" idx="11"/>
          </p:nvPr>
        </p:nvSpPr>
        <p:spPr/>
        <p:txBody>
          <a:bodyPr/>
          <a:lstStyle/>
          <a:p>
            <a:endParaRPr lang="en-US" dirty="0"/>
          </a:p>
        </p:txBody>
      </p:sp>
      <p:sp>
        <p:nvSpPr>
          <p:cNvPr id="7" name="Platshållare för bildnummer 6"/>
          <p:cNvSpPr>
            <a:spLocks noGrp="1"/>
          </p:cNvSpPr>
          <p:nvPr>
            <p:ph type="sldNum" sz="quarter" idx="12"/>
          </p:nvPr>
        </p:nvSpPr>
        <p:spPr/>
        <p:txBody>
          <a:bodyPr/>
          <a:lstStyle/>
          <a:p>
            <a:r>
              <a:rPr lang="en-US" smtClean="0"/>
              <a:t>Sid </a:t>
            </a:r>
            <a:fld id="{625BFF1C-0550-4892-A058-F5526EA5680B}" type="slidenum">
              <a:rPr lang="en-US" smtClean="0"/>
              <a:pPr/>
              <a:t>‹#›</a:t>
            </a:fld>
            <a:endParaRPr lang="en-US" dirty="0"/>
          </a:p>
        </p:txBody>
      </p:sp>
      <p:pic>
        <p:nvPicPr>
          <p:cNvPr id="8" name="Bildobjekt 7"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Tree>
    <p:extLst>
      <p:ext uri="{BB962C8B-B14F-4D97-AF65-F5344CB8AC3E}">
        <p14:creationId xmlns:p14="http://schemas.microsoft.com/office/powerpoint/2010/main" val="315856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F694B218-3DE3-4178-8442-88C7D5609640}" type="datetime1">
              <a:rPr lang="sv-SE" smtClean="0"/>
              <a:pPr/>
              <a:t>2015-01-27</a:t>
            </a:fld>
            <a:endParaRPr lang="en-US" dirty="0"/>
          </a:p>
        </p:txBody>
      </p:sp>
      <p:sp>
        <p:nvSpPr>
          <p:cNvPr id="6" name="Platshållare för sidfot 5"/>
          <p:cNvSpPr>
            <a:spLocks noGrp="1"/>
          </p:cNvSpPr>
          <p:nvPr>
            <p:ph type="ftr" sz="quarter" idx="11"/>
          </p:nvPr>
        </p:nvSpPr>
        <p:spPr/>
        <p:txBody>
          <a:bodyPr/>
          <a:lstStyle/>
          <a:p>
            <a:endParaRPr lang="en-US" dirty="0"/>
          </a:p>
        </p:txBody>
      </p:sp>
      <p:sp>
        <p:nvSpPr>
          <p:cNvPr id="7" name="Platshållare för bildnummer 6"/>
          <p:cNvSpPr>
            <a:spLocks noGrp="1"/>
          </p:cNvSpPr>
          <p:nvPr>
            <p:ph type="sldNum" sz="quarter" idx="12"/>
          </p:nvPr>
        </p:nvSpPr>
        <p:spPr/>
        <p:txBody>
          <a:bodyPr/>
          <a:lstStyle/>
          <a:p>
            <a:r>
              <a:rPr lang="en-US" smtClean="0"/>
              <a:t>Sid </a:t>
            </a:r>
            <a:fld id="{625BFF1C-0550-4892-A058-F5526EA5680B}" type="slidenum">
              <a:rPr lang="en-US" smtClean="0"/>
              <a:pPr/>
              <a:t>‹#›</a:t>
            </a:fld>
            <a:endParaRPr lang="en-US" dirty="0"/>
          </a:p>
        </p:txBody>
      </p:sp>
      <p:pic>
        <p:nvPicPr>
          <p:cNvPr id="8" name="Bildobjekt 7" descr="StockholmsStad_logot#21B0A5.png"/>
          <p:cNvPicPr>
            <a:picLocks noChangeAspect="1"/>
          </p:cNvPicPr>
          <p:nvPr userDrawn="1"/>
        </p:nvPicPr>
        <p:blipFill>
          <a:blip r:embed="rId2" cstate="print"/>
          <a:stretch>
            <a:fillRect/>
          </a:stretch>
        </p:blipFill>
        <p:spPr>
          <a:xfrm>
            <a:off x="467544" y="6093296"/>
            <a:ext cx="1440000" cy="489518"/>
          </a:xfrm>
          <a:prstGeom prst="rect">
            <a:avLst/>
          </a:prstGeom>
        </p:spPr>
      </p:pic>
    </p:spTree>
    <p:extLst>
      <p:ext uri="{BB962C8B-B14F-4D97-AF65-F5344CB8AC3E}">
        <p14:creationId xmlns:p14="http://schemas.microsoft.com/office/powerpoint/2010/main" val="1409920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94B218-3DE3-4178-8442-88C7D5609640}" type="datetime1">
              <a:rPr lang="sv-SE" smtClean="0"/>
              <a:pPr/>
              <a:t>2015-01-27</a:t>
            </a:fld>
            <a:endParaRPr lang="en-US" dirty="0"/>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smtClean="0"/>
              <a:t>Sid </a:t>
            </a:r>
            <a:fld id="{625BFF1C-0550-4892-A058-F5526EA5680B}" type="slidenum">
              <a:rPr lang="en-US" smtClean="0"/>
              <a:pPr/>
              <a:t>‹#›</a:t>
            </a:fld>
            <a:endParaRPr lang="en-US" dirty="0"/>
          </a:p>
        </p:txBody>
      </p:sp>
    </p:spTree>
    <p:extLst>
      <p:ext uri="{BB962C8B-B14F-4D97-AF65-F5344CB8AC3E}">
        <p14:creationId xmlns:p14="http://schemas.microsoft.com/office/powerpoint/2010/main" val="273043920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61" r:id="rId12"/>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Kroppens celler</a:t>
            </a:r>
            <a:endParaRPr lang="sv-SE" dirty="0"/>
          </a:p>
        </p:txBody>
      </p:sp>
      <p:sp>
        <p:nvSpPr>
          <p:cNvPr id="3" name="Platshållare för innehåll 2"/>
          <p:cNvSpPr>
            <a:spLocks noGrp="1"/>
          </p:cNvSpPr>
          <p:nvPr>
            <p:ph idx="1"/>
          </p:nvPr>
        </p:nvSpPr>
        <p:spPr/>
        <p:txBody>
          <a:bodyPr/>
          <a:lstStyle/>
          <a:p>
            <a:r>
              <a:rPr lang="sv-SE" dirty="0"/>
              <a:t>Kroppens celler har olika uppgifter och ser ut på olika sätt, men de är uppbyggda på ungefär samma sätt. De består av många olika delar som har olika uppgifter. Några delar:</a:t>
            </a:r>
          </a:p>
          <a:p>
            <a:r>
              <a:rPr lang="sv-SE" dirty="0"/>
              <a:t>Cellkärnan: Här lagras det genetiska arvet.</a:t>
            </a:r>
          </a:p>
          <a:p>
            <a:r>
              <a:rPr lang="sv-SE" dirty="0"/>
              <a:t>Ribosomer: Här tillverkas proteiner.</a:t>
            </a:r>
          </a:p>
          <a:p>
            <a:r>
              <a:rPr lang="sv-SE" dirty="0"/>
              <a:t>Mitokondrier: Här förbränns socker så att cellen får energi.</a:t>
            </a:r>
          </a:p>
          <a:p>
            <a:endParaRPr lang="sv-SE" dirty="0"/>
          </a:p>
        </p:txBody>
      </p:sp>
    </p:spTree>
    <p:extLst>
      <p:ext uri="{BB962C8B-B14F-4D97-AF65-F5344CB8AC3E}">
        <p14:creationId xmlns:p14="http://schemas.microsoft.com/office/powerpoint/2010/main" val="39600107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p:txBody>
          <a:bodyPr/>
          <a:lstStyle/>
          <a:p>
            <a:r>
              <a:rPr lang="sv-SE" i="1" dirty="0" smtClean="0"/>
              <a:t>Vanlig celldelning</a:t>
            </a:r>
            <a:r>
              <a:rPr lang="sv-SE" dirty="0" smtClean="0"/>
              <a:t/>
            </a:r>
            <a:br>
              <a:rPr lang="sv-SE" dirty="0" smtClean="0"/>
            </a:br>
            <a:r>
              <a:rPr lang="sv-SE" dirty="0" smtClean="0"/>
              <a:t>Vid vanlig celldelning bildas två nya celler, som är precis lika ursprungscellen. De nya cellerna innehåller samma genetiska information, det vill säga samma arvsanlag, som den ursprungliga cellen.</a:t>
            </a:r>
            <a:endParaRPr lang="sv-SE" dirty="0"/>
          </a:p>
        </p:txBody>
      </p:sp>
    </p:spTree>
    <p:extLst>
      <p:ext uri="{BB962C8B-B14F-4D97-AF65-F5344CB8AC3E}">
        <p14:creationId xmlns:p14="http://schemas.microsoft.com/office/powerpoint/2010/main" val="37624229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Meios</a:t>
            </a:r>
            <a:endParaRPr lang="sv-SE" dirty="0"/>
          </a:p>
        </p:txBody>
      </p:sp>
      <p:sp>
        <p:nvSpPr>
          <p:cNvPr id="3" name="Platshållare för innehåll 2"/>
          <p:cNvSpPr>
            <a:spLocks noGrp="1"/>
          </p:cNvSpPr>
          <p:nvPr>
            <p:ph idx="1"/>
          </p:nvPr>
        </p:nvSpPr>
        <p:spPr/>
        <p:txBody>
          <a:bodyPr>
            <a:normAutofit/>
          </a:bodyPr>
          <a:lstStyle/>
          <a:p>
            <a:r>
              <a:rPr lang="sv-SE" i="1" dirty="0" smtClean="0"/>
              <a:t>Delning av könsceller</a:t>
            </a:r>
            <a:r>
              <a:rPr lang="sv-SE" dirty="0" smtClean="0"/>
              <a:t/>
            </a:r>
            <a:br>
              <a:rPr lang="sv-SE" dirty="0" smtClean="0"/>
            </a:br>
            <a:r>
              <a:rPr lang="sv-SE" dirty="0" smtClean="0"/>
              <a:t>Äggceller och spermier genomgår en speciell sorts delning, som kallas reduktionsdelning. Namnet syftar på att antalet kromosomer reduceras, minskar, till halva det antal som finns i ursprungscellen. Färdiga könsceller innehåller därför bara 23 kromosomer istället för 46.</a:t>
            </a:r>
          </a:p>
          <a:p>
            <a:endParaRPr lang="sv-SE" dirty="0"/>
          </a:p>
        </p:txBody>
      </p:sp>
    </p:spTree>
    <p:extLst>
      <p:ext uri="{BB962C8B-B14F-4D97-AF65-F5344CB8AC3E}">
        <p14:creationId xmlns:p14="http://schemas.microsoft.com/office/powerpoint/2010/main" val="16577039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smtClean="0"/>
              <a:t>Spermier bildas från en speciell typ av så kallade stamceller i sädeskanalerna. Stamcellerna delar sig genom vanlig celldelning under mannens vuxna liv. Den ena dottercellen bildar en ny stamcell med full uppsättning kromosomer, och den andra dottercellen genomgår reduktionsdelning och bildar så småningom en spermie med 23 kromosomer.</a:t>
            </a:r>
            <a:endParaRPr lang="sv-SE" dirty="0"/>
          </a:p>
        </p:txBody>
      </p:sp>
    </p:spTree>
    <p:extLst>
      <p:ext uri="{BB962C8B-B14F-4D97-AF65-F5344CB8AC3E}">
        <p14:creationId xmlns:p14="http://schemas.microsoft.com/office/powerpoint/2010/main" val="2281617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p:txBody>
          <a:bodyPr/>
          <a:lstStyle/>
          <a:p>
            <a:r>
              <a:rPr lang="sv-SE" dirty="0" smtClean="0"/>
              <a:t>Äggceller bildas från stamceller som finns i äggstockarna. Dessa stamceller delar sig med vanlig celldelning före födelsen. Efter födseln genomgår cellerna istället reduktionsdelning så att mogna äggceller med 23 kromosomer bildas. Vid födelsen innehåller äggstockarna ungefär en miljon omogna ägg. Ungefär 500 av dem kommer att mogna till äggceller som kan befruktas.</a:t>
            </a:r>
            <a:endParaRPr lang="sv-SE" dirty="0"/>
          </a:p>
        </p:txBody>
      </p:sp>
    </p:spTree>
    <p:extLst>
      <p:ext uri="{BB962C8B-B14F-4D97-AF65-F5344CB8AC3E}">
        <p14:creationId xmlns:p14="http://schemas.microsoft.com/office/powerpoint/2010/main" val="29654895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endParaRPr lang="sv-SE"/>
          </a:p>
        </p:txBody>
      </p:sp>
    </p:spTree>
    <p:extLst>
      <p:ext uri="{BB962C8B-B14F-4D97-AF65-F5344CB8AC3E}">
        <p14:creationId xmlns:p14="http://schemas.microsoft.com/office/powerpoint/2010/main" val="2492964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endParaRPr lang="sv-SE" dirty="0"/>
          </a:p>
        </p:txBody>
      </p:sp>
    </p:spTree>
    <p:extLst>
      <p:ext uri="{BB962C8B-B14F-4D97-AF65-F5344CB8AC3E}">
        <p14:creationId xmlns:p14="http://schemas.microsoft.com/office/powerpoint/2010/main" val="307491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Mitokondrie ger energi</a:t>
            </a:r>
            <a:endParaRPr lang="sv-SE" dirty="0"/>
          </a:p>
        </p:txBody>
      </p:sp>
      <p:sp>
        <p:nvSpPr>
          <p:cNvPr id="3" name="Platshållare för innehåll 2"/>
          <p:cNvSpPr>
            <a:spLocks noGrp="1"/>
          </p:cNvSpPr>
          <p:nvPr>
            <p:ph idx="1"/>
          </p:nvPr>
        </p:nvSpPr>
        <p:spPr/>
        <p:txBody>
          <a:bodyPr>
            <a:normAutofit/>
          </a:bodyPr>
          <a:lstStyle/>
          <a:p>
            <a:pPr marL="0" indent="0">
              <a:buNone/>
            </a:pPr>
            <a:endParaRPr lang="sv-SE" b="1" dirty="0"/>
          </a:p>
          <a:p>
            <a:r>
              <a:rPr lang="sv-SE" dirty="0" smtClean="0"/>
              <a:t>Mitokondrier. </a:t>
            </a:r>
            <a:r>
              <a:rPr lang="sv-SE" dirty="0"/>
              <a:t>är cellens kraftverk och bildar energirika kemiska </a:t>
            </a:r>
            <a:r>
              <a:rPr lang="sv-SE" dirty="0" smtClean="0"/>
              <a:t>ämnen. </a:t>
            </a:r>
            <a:r>
              <a:rPr lang="sv-SE" dirty="0"/>
              <a:t>Det viktigaste ämnet som bildas kallas ATP. </a:t>
            </a:r>
            <a:endParaRPr lang="sv-SE" dirty="0" smtClean="0"/>
          </a:p>
          <a:p>
            <a:r>
              <a:rPr lang="sv-SE" dirty="0" smtClean="0"/>
              <a:t>I </a:t>
            </a:r>
            <a:r>
              <a:rPr lang="sv-SE" dirty="0"/>
              <a:t>celler med hög energiförbrukning, till exempel muskelceller och leverceller, kan det finnas flera hundra mitokondrier</a:t>
            </a:r>
            <a:r>
              <a:rPr lang="sv-SE" dirty="0" smtClean="0"/>
              <a:t>.</a:t>
            </a:r>
          </a:p>
          <a:p>
            <a:pPr marL="0" indent="0">
              <a:buNone/>
            </a:pPr>
            <a:endParaRPr lang="sv-SE" dirty="0"/>
          </a:p>
          <a:p>
            <a:endParaRPr lang="sv-SE" dirty="0"/>
          </a:p>
        </p:txBody>
      </p:sp>
    </p:spTree>
    <p:extLst>
      <p:ext uri="{BB962C8B-B14F-4D97-AF65-F5344CB8AC3E}">
        <p14:creationId xmlns:p14="http://schemas.microsoft.com/office/powerpoint/2010/main" val="3274432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Ribosomer sätter ihop proteiner</a:t>
            </a:r>
            <a:endParaRPr lang="sv-SE" dirty="0"/>
          </a:p>
        </p:txBody>
      </p:sp>
      <p:sp>
        <p:nvSpPr>
          <p:cNvPr id="3" name="Platshållare för innehåll 2"/>
          <p:cNvSpPr>
            <a:spLocks noGrp="1"/>
          </p:cNvSpPr>
          <p:nvPr>
            <p:ph idx="1"/>
          </p:nvPr>
        </p:nvSpPr>
        <p:spPr/>
        <p:txBody>
          <a:bodyPr/>
          <a:lstStyle/>
          <a:p>
            <a:pPr marL="0" indent="0">
              <a:buNone/>
            </a:pPr>
            <a:r>
              <a:rPr lang="sv-SE" dirty="0" smtClean="0"/>
              <a:t>Ribosomer: </a:t>
            </a:r>
            <a:r>
              <a:rPr lang="sv-SE" dirty="0"/>
              <a:t>är små korn i cellen som bygger ihop proteiner av så kallade aminosyror, som man får i sig med maten. Det är cellkärnan som styr vilka proteiner som ska bildas.</a:t>
            </a:r>
          </a:p>
          <a:p>
            <a:endParaRPr lang="sv-SE" dirty="0"/>
          </a:p>
        </p:txBody>
      </p:sp>
    </p:spTree>
    <p:extLst>
      <p:ext uri="{BB962C8B-B14F-4D97-AF65-F5344CB8AC3E}">
        <p14:creationId xmlns:p14="http://schemas.microsoft.com/office/powerpoint/2010/main" val="3691597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Stamceller</a:t>
            </a:r>
            <a:endParaRPr lang="sv-SE" dirty="0"/>
          </a:p>
        </p:txBody>
      </p:sp>
      <p:sp>
        <p:nvSpPr>
          <p:cNvPr id="3" name="Platshållare för innehåll 2"/>
          <p:cNvSpPr>
            <a:spLocks noGrp="1"/>
          </p:cNvSpPr>
          <p:nvPr>
            <p:ph idx="1"/>
          </p:nvPr>
        </p:nvSpPr>
        <p:spPr/>
        <p:txBody>
          <a:bodyPr/>
          <a:lstStyle/>
          <a:p>
            <a:r>
              <a:rPr lang="sv-SE" b="1" dirty="0" smtClean="0"/>
              <a:t>Stamceller är omogna celler:</a:t>
            </a:r>
            <a:r>
              <a:rPr lang="sv-SE" dirty="0" smtClean="0"/>
              <a:t> stamceller är omogna celler som inte har specialiserats och därmed har deras slutliga funktion inte bestämts än. Stamceller kan delas och utvecklas till många olika celltyper.</a:t>
            </a:r>
          </a:p>
          <a:p>
            <a:endParaRPr lang="sv-SE" dirty="0"/>
          </a:p>
        </p:txBody>
      </p:sp>
    </p:spTree>
    <p:extLst>
      <p:ext uri="{BB962C8B-B14F-4D97-AF65-F5344CB8AC3E}">
        <p14:creationId xmlns:p14="http://schemas.microsoft.com/office/powerpoint/2010/main" val="4283805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normAutofit fontScale="70000" lnSpcReduction="20000"/>
          </a:bodyPr>
          <a:lstStyle/>
          <a:p>
            <a:r>
              <a:rPr lang="sv-SE" dirty="0" smtClean="0"/>
              <a:t>Vid de första celldelningarna, tills det finns något dussintal celler, kan varje enskild cell ge upphov till en ny människa. Under embryots fortsatta utveckling ger stamcellerna upphov till kroppens samtliga cellslag, till exempel muskelceller, hjärnceller och hudceller.</a:t>
            </a:r>
          </a:p>
          <a:p>
            <a:r>
              <a:rPr lang="sv-SE" dirty="0" smtClean="0"/>
              <a:t>När de omogna stamcellerna delas uppstår dels mer mogna celler och dels fler stamceller så att antalet stamceller i kroppen bibehålls. När fostret växer börjar cellerna att differentiera sig, det vill säga cellerna får bestämda egenskaper, och stamcellerna kan inte längre utvecklas till vilket cellslag som helst.</a:t>
            </a:r>
          </a:p>
          <a:p>
            <a:r>
              <a:rPr lang="sv-SE" dirty="0" smtClean="0"/>
              <a:t>Stamcellerna har en viktig uppgift även efter embryo- och fosterutvecklingen. Stamcellerna gör att unga människor växer, och hos vuxna hjälper de till att nybilda celler som har begränsad livslängd, eller celler som man har förlorat genom någon skada</a:t>
            </a:r>
            <a:endParaRPr lang="sv-SE" dirty="0"/>
          </a:p>
        </p:txBody>
      </p:sp>
    </p:spTree>
    <p:extLst>
      <p:ext uri="{BB962C8B-B14F-4D97-AF65-F5344CB8AC3E}">
        <p14:creationId xmlns:p14="http://schemas.microsoft.com/office/powerpoint/2010/main" val="3974521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Celler</a:t>
            </a:r>
            <a:endParaRPr lang="sv-SE" dirty="0"/>
          </a:p>
        </p:txBody>
      </p:sp>
      <p:sp>
        <p:nvSpPr>
          <p:cNvPr id="3" name="Platshållare för innehåll 2"/>
          <p:cNvSpPr>
            <a:spLocks noGrp="1"/>
          </p:cNvSpPr>
          <p:nvPr>
            <p:ph idx="1"/>
          </p:nvPr>
        </p:nvSpPr>
        <p:spPr/>
        <p:txBody>
          <a:bodyPr>
            <a:normAutofit fontScale="92500" lnSpcReduction="20000"/>
          </a:bodyPr>
          <a:lstStyle/>
          <a:p>
            <a:pPr marL="0" indent="0">
              <a:buNone/>
            </a:pPr>
            <a:endParaRPr lang="sv-SE" b="1" dirty="0" smtClean="0"/>
          </a:p>
          <a:p>
            <a:r>
              <a:rPr lang="sv-SE" dirty="0" smtClean="0"/>
              <a:t>Kroppen innehåller: till exempel muskelceller, nervceller, blodceller och benceller, som alla specialiserats för att klara sina olika uppgifter. Det finns ungefär 200 olika celltyper i kroppen. </a:t>
            </a:r>
          </a:p>
          <a:p>
            <a:r>
              <a:rPr lang="sv-SE" dirty="0" smtClean="0"/>
              <a:t>Alla celler, utom könscellerna, innehåller samma arvsmassa, men olika delar av arvsmassan är aktiv i olika celler. Därför får cellerna olika utseende och funktion. Celler som en gång utvecklats till en typ av cell kan inte övergå till en annan sorts cell.</a:t>
            </a:r>
          </a:p>
          <a:p>
            <a:endParaRPr lang="sv-SE" dirty="0"/>
          </a:p>
        </p:txBody>
      </p:sp>
    </p:spTree>
    <p:extLst>
      <p:ext uri="{BB962C8B-B14F-4D97-AF65-F5344CB8AC3E}">
        <p14:creationId xmlns:p14="http://schemas.microsoft.com/office/powerpoint/2010/main" val="139269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980729"/>
            <a:ext cx="7772400" cy="1296143"/>
          </a:xfrm>
        </p:spPr>
        <p:txBody>
          <a:bodyPr/>
          <a:lstStyle/>
          <a:p>
            <a:r>
              <a:rPr lang="en-US" dirty="0" smtClean="0"/>
              <a:t>Celldelning</a:t>
            </a:r>
            <a:endParaRPr lang="en-US" dirty="0"/>
          </a:p>
        </p:txBody>
      </p:sp>
      <p:sp>
        <p:nvSpPr>
          <p:cNvPr id="3" name="Underrubrik 2"/>
          <p:cNvSpPr>
            <a:spLocks noGrp="1"/>
          </p:cNvSpPr>
          <p:nvPr>
            <p:ph type="subTitle" idx="1"/>
          </p:nvPr>
        </p:nvSpPr>
        <p:spPr>
          <a:xfrm>
            <a:off x="1371600" y="2132856"/>
            <a:ext cx="6400800" cy="3960440"/>
          </a:xfrm>
        </p:spPr>
        <p:txBody>
          <a:bodyPr>
            <a:normAutofit fontScale="85000" lnSpcReduction="20000"/>
          </a:bodyPr>
          <a:lstStyle/>
          <a:p>
            <a:r>
              <a:rPr lang="sv-SE" b="1" dirty="0" smtClean="0"/>
              <a:t>Celldelning:</a:t>
            </a:r>
            <a:r>
              <a:rPr lang="sv-SE" dirty="0" smtClean="0"/>
              <a:t> </a:t>
            </a:r>
            <a:r>
              <a:rPr lang="sv-SE" dirty="0"/>
              <a:t>är den process som ligger till grund för alla </a:t>
            </a:r>
            <a:r>
              <a:rPr lang="sv-SE" dirty="0" smtClean="0"/>
              <a:t>levande organismers förökning. </a:t>
            </a:r>
          </a:p>
          <a:p>
            <a:r>
              <a:rPr lang="sv-SE" dirty="0" smtClean="0"/>
              <a:t>Vid </a:t>
            </a:r>
            <a:r>
              <a:rPr lang="sv-SE" dirty="0"/>
              <a:t>celldelningen omvandlas </a:t>
            </a:r>
            <a:r>
              <a:rPr lang="sv-SE" dirty="0" smtClean="0"/>
              <a:t>en cell  </a:t>
            </a:r>
            <a:r>
              <a:rPr lang="sv-SE" dirty="0"/>
              <a:t>till två celler. </a:t>
            </a:r>
            <a:r>
              <a:rPr lang="sv-SE" dirty="0" smtClean="0"/>
              <a:t>Man </a:t>
            </a:r>
            <a:r>
              <a:rPr lang="sv-SE" dirty="0"/>
              <a:t>brukar skilja </a:t>
            </a:r>
            <a:r>
              <a:rPr lang="sv-SE" dirty="0" smtClean="0"/>
              <a:t>på </a:t>
            </a:r>
            <a:r>
              <a:rPr lang="sv-SE" b="1" dirty="0" smtClean="0"/>
              <a:t>3</a:t>
            </a:r>
            <a:r>
              <a:rPr lang="sv-SE" dirty="0" smtClean="0"/>
              <a:t> huvudtyper av celldelning</a:t>
            </a:r>
            <a:r>
              <a:rPr lang="sv-SE" dirty="0"/>
              <a:t>:</a:t>
            </a:r>
          </a:p>
          <a:p>
            <a:pPr marL="514350" indent="-514350">
              <a:buAutoNum type="arabicPeriod"/>
            </a:pPr>
            <a:r>
              <a:rPr lang="sv-SE" b="1" dirty="0" smtClean="0"/>
              <a:t>Celldelning:</a:t>
            </a:r>
            <a:r>
              <a:rPr lang="sv-SE" dirty="0" smtClean="0"/>
              <a:t> </a:t>
            </a:r>
            <a:r>
              <a:rPr lang="sv-SE" dirty="0"/>
              <a:t>hos </a:t>
            </a:r>
            <a:r>
              <a:rPr lang="sv-SE" dirty="0" smtClean="0"/>
              <a:t>prokaryoter.</a:t>
            </a:r>
          </a:p>
          <a:p>
            <a:pPr marL="514350" indent="-514350">
              <a:buAutoNum type="arabicPeriod"/>
            </a:pPr>
            <a:r>
              <a:rPr lang="sv-SE" b="1" dirty="0" smtClean="0"/>
              <a:t>Mitos</a:t>
            </a:r>
            <a:r>
              <a:rPr lang="sv-SE" dirty="0" smtClean="0"/>
              <a:t>: vanlig celldelning hos eukaryoter.</a:t>
            </a:r>
          </a:p>
          <a:p>
            <a:r>
              <a:rPr lang="sv-SE" b="1" dirty="0" smtClean="0"/>
              <a:t>3. Meios</a:t>
            </a:r>
            <a:r>
              <a:rPr lang="sv-SE" dirty="0" smtClean="0"/>
              <a:t>: celldelning </a:t>
            </a:r>
            <a:r>
              <a:rPr lang="sv-SE" dirty="0"/>
              <a:t>som producerar </a:t>
            </a:r>
            <a:r>
              <a:rPr lang="sv-SE" dirty="0" smtClean="0"/>
              <a:t>könsceller </a:t>
            </a:r>
            <a:r>
              <a:rPr lang="sv-SE" dirty="0"/>
              <a:t>hos eukaryoter.</a:t>
            </a:r>
          </a:p>
          <a:p>
            <a:endParaRPr lang="en-US"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Mitos och </a:t>
            </a:r>
            <a:r>
              <a:rPr lang="sv-SE" dirty="0"/>
              <a:t>M</a:t>
            </a:r>
            <a:r>
              <a:rPr lang="sv-SE" dirty="0" smtClean="0"/>
              <a:t>eios</a:t>
            </a:r>
            <a:endParaRPr lang="sv-SE" dirty="0"/>
          </a:p>
        </p:txBody>
      </p:sp>
      <p:sp>
        <p:nvSpPr>
          <p:cNvPr id="3" name="Platshållare för innehåll 2"/>
          <p:cNvSpPr>
            <a:spLocks noGrp="1"/>
          </p:cNvSpPr>
          <p:nvPr>
            <p:ph idx="1"/>
          </p:nvPr>
        </p:nvSpPr>
        <p:spPr/>
        <p:txBody>
          <a:bodyPr/>
          <a:lstStyle/>
          <a:p>
            <a:endParaRPr lang="sv-S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628800"/>
            <a:ext cx="8208912" cy="44644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71163511"/>
      </p:ext>
    </p:extLst>
  </p:cSld>
  <p:clrMapOvr>
    <a:masterClrMapping/>
  </p:clrMapOvr>
  <p:timing>
    <p:tnLst>
      <p:par>
        <p:cTn id="1" dur="indefinite" restart="never" nodeType="tmRoot"/>
      </p:par>
    </p:tnLst>
  </p:timing>
</p:sld>
</file>

<file path=ppt/theme/theme1.xml><?xml version="1.0" encoding="utf-8"?>
<a:theme xmlns:a="http://schemas.openxmlformats.org/drawingml/2006/main" name="STHLM_Tema">
  <a:themeElements>
    <a:clrScheme name="STHLM_PROFIL">
      <a:dk1>
        <a:srgbClr val="000000"/>
      </a:dk1>
      <a:lt1>
        <a:srgbClr val="FFFFFF"/>
      </a:lt1>
      <a:dk2>
        <a:srgbClr val="0074BC"/>
      </a:dk2>
      <a:lt2>
        <a:srgbClr val="D1D3D4"/>
      </a:lt2>
      <a:accent1>
        <a:srgbClr val="009CDC"/>
      </a:accent1>
      <a:accent2>
        <a:srgbClr val="9FCBED"/>
      </a:accent2>
      <a:accent3>
        <a:srgbClr val="FFDF1A"/>
      </a:accent3>
      <a:accent4>
        <a:srgbClr val="FFEF6F"/>
      </a:accent4>
      <a:accent5>
        <a:srgbClr val="FDB812"/>
      </a:accent5>
      <a:accent6>
        <a:srgbClr val="6CB33E"/>
      </a:accent6>
      <a:hlink>
        <a:srgbClr val="005288"/>
      </a:hlink>
      <a:folHlink>
        <a:srgbClr val="005288"/>
      </a:folHlink>
    </a:clrScheme>
    <a:fontScheme name="Stockholms stads typsnitt">
      <a:majorFont>
        <a:latin typeface="Gill Sans M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STHLM_Tema</Template>
  <TotalTime>212</TotalTime>
  <Words>569</Words>
  <Application>Microsoft Office PowerPoint</Application>
  <PresentationFormat>Bildspel på skärmen (4:3)</PresentationFormat>
  <Paragraphs>34</Paragraphs>
  <Slides>14</Slides>
  <Notes>2</Notes>
  <HiddenSlides>0</HiddenSlides>
  <MMClips>0</MMClips>
  <ScaleCrop>false</ScaleCrop>
  <HeadingPairs>
    <vt:vector size="4" baseType="variant">
      <vt:variant>
        <vt:lpstr>Tema</vt:lpstr>
      </vt:variant>
      <vt:variant>
        <vt:i4>1</vt:i4>
      </vt:variant>
      <vt:variant>
        <vt:lpstr>Bildrubriker</vt:lpstr>
      </vt:variant>
      <vt:variant>
        <vt:i4>14</vt:i4>
      </vt:variant>
    </vt:vector>
  </HeadingPairs>
  <TitlesOfParts>
    <vt:vector size="15" baseType="lpstr">
      <vt:lpstr>STHLM_Tema</vt:lpstr>
      <vt:lpstr>Kroppens celler</vt:lpstr>
      <vt:lpstr>PowerPoint-presentation</vt:lpstr>
      <vt:lpstr>Mitokondrie ger energi</vt:lpstr>
      <vt:lpstr>Ribosomer sätter ihop proteiner</vt:lpstr>
      <vt:lpstr>Stamceller</vt:lpstr>
      <vt:lpstr>PowerPoint-presentation</vt:lpstr>
      <vt:lpstr>Celler</vt:lpstr>
      <vt:lpstr>Celldelning</vt:lpstr>
      <vt:lpstr>Mitos och Meios</vt:lpstr>
      <vt:lpstr>PowerPoint-presentation</vt:lpstr>
      <vt:lpstr>Meios</vt:lpstr>
      <vt:lpstr>PowerPoint-presentation</vt:lpstr>
      <vt:lpstr>PowerPoint-presentation</vt:lpstr>
      <vt:lpstr>PowerPoint-presentation</vt:lpstr>
    </vt:vector>
  </TitlesOfParts>
  <Company>Volvo 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Celldelning</dc:title>
  <dc:creator>AA18902</dc:creator>
  <cp:lastModifiedBy>AA18902</cp:lastModifiedBy>
  <cp:revision>6</cp:revision>
  <dcterms:created xsi:type="dcterms:W3CDTF">2015-01-26T17:25:34Z</dcterms:created>
  <dcterms:modified xsi:type="dcterms:W3CDTF">2015-01-27T10:11:01Z</dcterms:modified>
</cp:coreProperties>
</file>