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9" d="100"/>
          <a:sy n="59" d="100"/>
        </p:scale>
        <p:origin x="-924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594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30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022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853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683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28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79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74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840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03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84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5E19-5DE9-4079-B9B9-9F1D6D18C928}" type="datetimeFigureOut">
              <a:rPr lang="sv-SE" smtClean="0"/>
              <a:t>2016-01-12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74CCB-F9A4-4FB9-B3A0-6F9B2624CC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22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sv.wikipedia.org/wiki/Bly" TargetMode="External"/><Relationship Id="rId3" Type="http://schemas.openxmlformats.org/officeDocument/2006/relationships/hyperlink" Target="https://sv.wikipedia.org/wiki/Torium" TargetMode="External"/><Relationship Id="rId7" Type="http://schemas.openxmlformats.org/officeDocument/2006/relationships/hyperlink" Target="https://sv.wikipedia.org/wiki/Polonium" TargetMode="External"/><Relationship Id="rId2" Type="http://schemas.openxmlformats.org/officeDocument/2006/relationships/hyperlink" Target="https://sv.wikipedia.org/wiki/Ura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v.wikipedia.org/wiki/Radon" TargetMode="External"/><Relationship Id="rId5" Type="http://schemas.openxmlformats.org/officeDocument/2006/relationships/hyperlink" Target="https://sv.wikipedia.org/wiki/Radium" TargetMode="External"/><Relationship Id="rId4" Type="http://schemas.openxmlformats.org/officeDocument/2006/relationships/hyperlink" Target="https://sv.wikipedia.org/wiki/Protaktinium" TargetMode="External"/><Relationship Id="rId9" Type="http://schemas.openxmlformats.org/officeDocument/2006/relationships/hyperlink" Target="https://sv.wikipedia.org/wiki/Vismut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Betas%C3%B6nderfall" TargetMode="External"/><Relationship Id="rId2" Type="http://schemas.openxmlformats.org/officeDocument/2006/relationships/hyperlink" Target="https://sv.wikipedia.org/wiki/Alfas%C3%B6nderfall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Repetition och övningar med alfa och beta strålning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Vi försöker komma ihåg vad vi lärde oss förra terminen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83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1832549"/>
            <a:ext cx="5080000" cy="4067749"/>
          </a:xfrm>
          <a:prstGeom prst="rect">
            <a:avLst/>
          </a:prstGeom>
        </p:spPr>
      </p:pic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Varifrån kommer elektronen vid </a:t>
            </a:r>
            <a:r>
              <a:rPr lang="el-GR" dirty="0">
                <a:cs typeface="Arial" charset="0"/>
              </a:rPr>
              <a:t>β </a:t>
            </a:r>
            <a:r>
              <a:rPr lang="sv-SE" baseline="30000" dirty="0" smtClean="0">
                <a:cs typeface="Arial" charset="0"/>
              </a:rPr>
              <a:t>–</a:t>
            </a:r>
            <a:r>
              <a:rPr lang="sv-SE" dirty="0" smtClean="0">
                <a:cs typeface="Arial" charset="0"/>
              </a:rPr>
              <a:t> sönderfall?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Elektronen finns inte i neutronen från början.</a:t>
            </a:r>
          </a:p>
          <a:p>
            <a:r>
              <a:rPr lang="sv-SE" dirty="0" smtClean="0"/>
              <a:t>Elektronen skapas av den virtuella W-</a:t>
            </a:r>
            <a:r>
              <a:rPr lang="sv-SE" dirty="0" err="1" smtClean="0"/>
              <a:t>bosonen</a:t>
            </a:r>
            <a:r>
              <a:rPr lang="sv-SE" dirty="0" smtClean="0"/>
              <a:t> då en </a:t>
            </a:r>
            <a:r>
              <a:rPr lang="sv-SE" dirty="0" err="1" smtClean="0"/>
              <a:t>downkvark</a:t>
            </a:r>
            <a:r>
              <a:rPr lang="sv-SE" dirty="0" smtClean="0"/>
              <a:t> omvandlas till en </a:t>
            </a:r>
            <a:r>
              <a:rPr lang="sv-SE" dirty="0" err="1" smtClean="0"/>
              <a:t>upkvark</a:t>
            </a:r>
            <a:r>
              <a:rPr lang="sv-SE" dirty="0" smtClean="0"/>
              <a:t>.</a:t>
            </a:r>
          </a:p>
          <a:p>
            <a:r>
              <a:rPr lang="sv-SE" dirty="0" smtClean="0"/>
              <a:t>Energi omvandlas till en partikel (två </a:t>
            </a:r>
            <a:r>
              <a:rPr lang="sv-SE" dirty="0" err="1" smtClean="0"/>
              <a:t>st</a:t>
            </a:r>
            <a:r>
              <a:rPr lang="sv-SE" dirty="0" smtClean="0"/>
              <a:t>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050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Olika strålning stoppas av olika materiel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Alfastrålning stoppas av t.ex. papper och hud och kan verka tämligen ofarlig. Men alfastrålning är särskilt farlig om vi inandas gas som innehåller alfastrålning t.ex. radongas.</a:t>
            </a:r>
          </a:p>
          <a:p>
            <a:r>
              <a:rPr lang="sv-SE" dirty="0" smtClean="0"/>
              <a:t>Betastrålning passerar hud och papper men stoppas t.ex. trä och är betydligt farligare.</a:t>
            </a:r>
          </a:p>
          <a:p>
            <a:r>
              <a:rPr lang="sv-SE" dirty="0" smtClean="0"/>
              <a:t>Gammastrålning är farligast och stoppas endast av tjock blyplåt.</a:t>
            </a:r>
          </a:p>
          <a:p>
            <a:r>
              <a:rPr lang="sv-SE" dirty="0" smtClean="0"/>
              <a:t>Alla ger joniserande strålning. Strålningen slår ut elektroner från atomer och bildar joner. Egenskaper hos atomer kan ändras betydligt när atomen blir en jon.</a:t>
            </a:r>
          </a:p>
          <a:p>
            <a:r>
              <a:rPr lang="sv-SE" dirty="0" smtClean="0"/>
              <a:t>Om atomerna i DNA-kedjan förändras kan det leda till cancer.</a:t>
            </a:r>
          </a:p>
        </p:txBody>
      </p:sp>
    </p:spTree>
    <p:extLst>
      <p:ext uri="{BB962C8B-B14F-4D97-AF65-F5344CB8AC3E}">
        <p14:creationId xmlns:p14="http://schemas.microsoft.com/office/powerpoint/2010/main" val="12151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 har även talat om halveringstid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Sönderfall sker slumpmässigt</a:t>
            </a:r>
          </a:p>
          <a:p>
            <a:r>
              <a:rPr lang="sv-SE" dirty="0" smtClean="0"/>
              <a:t>Omöjligt att bestämma när en enskild atomkärna ska sönderfalla.</a:t>
            </a:r>
          </a:p>
          <a:p>
            <a:r>
              <a:rPr lang="sv-SE" dirty="0" smtClean="0"/>
              <a:t>Halveringstid = den tid det tar för hälften av atomkärnorna att sönderfalla.</a:t>
            </a:r>
          </a:p>
          <a:p>
            <a:r>
              <a:rPr lang="sv-SE" dirty="0" smtClean="0"/>
              <a:t>Halveringstid varierar från sekunder till miljarder år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5" descr="Halveringstid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864" y="4621214"/>
            <a:ext cx="233362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76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 har även talat om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Aktivitet, antalet sönderfall per sekund som mäts i Bq (becquerel).</a:t>
            </a:r>
          </a:p>
          <a:p>
            <a:r>
              <a:rPr lang="sv-SE" dirty="0" smtClean="0"/>
              <a:t>Stråldoser mäts i </a:t>
            </a:r>
            <a:r>
              <a:rPr lang="sv-SE" dirty="0" err="1" smtClean="0"/>
              <a:t>mSV</a:t>
            </a:r>
            <a:r>
              <a:rPr lang="sv-SE" dirty="0" smtClean="0"/>
              <a:t> (</a:t>
            </a:r>
            <a:r>
              <a:rPr lang="sv-SE" dirty="0" err="1" smtClean="0"/>
              <a:t>milliSievert</a:t>
            </a:r>
            <a:r>
              <a:rPr lang="sv-SE" dirty="0" smtClean="0"/>
              <a:t>) och anger strålningens skadeverkan.</a:t>
            </a:r>
          </a:p>
          <a:p>
            <a:r>
              <a:rPr lang="sv-SE" dirty="0" smtClean="0"/>
              <a:t>Strålning är farligt men kan även användas inom sjukvården för att döda cancertumörer.</a:t>
            </a:r>
          </a:p>
          <a:p>
            <a:r>
              <a:rPr lang="sv-SE" dirty="0" smtClean="0"/>
              <a:t>Kol 14 metoden används för att åldersbestämma organiskt material.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726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 ska vi koncentrera oss på olika typer av sönderfall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Vi börjar med exemplet när uran</a:t>
            </a:r>
            <a:r>
              <a:rPr lang="sv-SE" baseline="30000" dirty="0" smtClean="0"/>
              <a:t>238 </a:t>
            </a:r>
            <a:r>
              <a:rPr lang="sv-SE" dirty="0" smtClean="0"/>
              <a:t> sönderfaller till Thorium</a:t>
            </a:r>
            <a:r>
              <a:rPr lang="sv-SE" baseline="30000" dirty="0" smtClean="0"/>
              <a:t>234</a:t>
            </a:r>
            <a:r>
              <a:rPr lang="sv-SE" dirty="0" smtClean="0"/>
              <a:t> och sänder ut en alfapartikel</a:t>
            </a:r>
          </a:p>
          <a:p>
            <a:r>
              <a:rPr lang="sv-SE" dirty="0" smtClean="0"/>
              <a:t>Uran</a:t>
            </a:r>
            <a:r>
              <a:rPr lang="sv-SE" baseline="30000" dirty="0" smtClean="0"/>
              <a:t>238</a:t>
            </a:r>
            <a:r>
              <a:rPr lang="sv-SE" dirty="0" smtClean="0"/>
              <a:t> Utan har atomnummer 92 så vi skriver </a:t>
            </a:r>
            <a:r>
              <a:rPr lang="sv-SE" baseline="-25000" dirty="0" smtClean="0"/>
              <a:t>92</a:t>
            </a:r>
            <a:r>
              <a:rPr lang="sv-SE" baseline="30000" dirty="0" smtClean="0"/>
              <a:t>238</a:t>
            </a:r>
            <a:r>
              <a:rPr lang="sv-SE" dirty="0" smtClean="0"/>
              <a:t> U</a:t>
            </a:r>
          </a:p>
          <a:p>
            <a:r>
              <a:rPr lang="sv-SE" dirty="0" smtClean="0"/>
              <a:t> Uran</a:t>
            </a:r>
            <a:r>
              <a:rPr lang="sv-SE" baseline="30000" dirty="0" smtClean="0"/>
              <a:t>238</a:t>
            </a:r>
            <a:r>
              <a:rPr lang="sv-SE" dirty="0" smtClean="0"/>
              <a:t>  är moderkärnan och vi vet att alfapartikeln är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</a:t>
            </a:r>
          </a:p>
          <a:p>
            <a:r>
              <a:rPr lang="sv-SE" dirty="0" smtClean="0"/>
              <a:t>Vi ska nu skriva en reaktionsformel:</a:t>
            </a:r>
            <a:br>
              <a:rPr lang="sv-SE" dirty="0" smtClean="0"/>
            </a:br>
            <a:r>
              <a:rPr lang="sv-SE" baseline="-25000" dirty="0" smtClean="0"/>
              <a:t>92</a:t>
            </a:r>
            <a:r>
              <a:rPr lang="sv-SE" baseline="30000" dirty="0" smtClean="0"/>
              <a:t>238</a:t>
            </a:r>
            <a:r>
              <a:rPr lang="sv-SE" dirty="0" smtClean="0"/>
              <a:t> U </a:t>
            </a:r>
            <a:r>
              <a:rPr lang="sv-SE" dirty="0" smtClean="0">
                <a:sym typeface="Wingdings" panose="05000000000000000000" pitchFamily="2" charset="2"/>
              </a:rPr>
              <a:t> dotternukleid +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</a:t>
            </a:r>
          </a:p>
          <a:p>
            <a:r>
              <a:rPr lang="sv-SE" dirty="0" smtClean="0"/>
              <a:t>Vilken är dotternukleiden?</a:t>
            </a:r>
          </a:p>
          <a:p>
            <a:r>
              <a:rPr lang="sv-SE" baseline="-25000" dirty="0" smtClean="0"/>
              <a:t>92</a:t>
            </a:r>
            <a:r>
              <a:rPr lang="sv-SE" baseline="30000" dirty="0" smtClean="0"/>
              <a:t>238</a:t>
            </a:r>
            <a:r>
              <a:rPr lang="sv-SE" dirty="0" smtClean="0"/>
              <a:t> U </a:t>
            </a:r>
            <a:r>
              <a:rPr lang="sv-SE" dirty="0" smtClean="0">
                <a:sym typeface="Wingdings" panose="05000000000000000000" pitchFamily="2" charset="2"/>
              </a:rPr>
              <a:t></a:t>
            </a:r>
            <a:r>
              <a:rPr lang="sv-SE" baseline="-25000" dirty="0" smtClean="0">
                <a:sym typeface="Wingdings" panose="05000000000000000000" pitchFamily="2" charset="2"/>
              </a:rPr>
              <a:t>90</a:t>
            </a:r>
            <a:r>
              <a:rPr lang="sv-SE" baseline="30000" dirty="0" smtClean="0">
                <a:sym typeface="Wingdings" panose="05000000000000000000" pitchFamily="2" charset="2"/>
              </a:rPr>
              <a:t>234</a:t>
            </a:r>
            <a:r>
              <a:rPr lang="sv-SE" dirty="0" smtClean="0">
                <a:sym typeface="Wingdings" panose="05000000000000000000" pitchFamily="2" charset="2"/>
              </a:rPr>
              <a:t> </a:t>
            </a:r>
            <a:r>
              <a:rPr lang="sv-SE" dirty="0" err="1" smtClean="0">
                <a:sym typeface="Wingdings" panose="05000000000000000000" pitchFamily="2" charset="2"/>
              </a:rPr>
              <a:t>Th</a:t>
            </a:r>
            <a:r>
              <a:rPr lang="sv-SE" dirty="0" smtClean="0">
                <a:sym typeface="Wingdings" panose="05000000000000000000" pitchFamily="2" charset="2"/>
              </a:rPr>
              <a:t> +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</a:t>
            </a:r>
          </a:p>
          <a:p>
            <a:r>
              <a:rPr lang="sv-SE" baseline="-25000" dirty="0" smtClean="0"/>
              <a:t>92-2</a:t>
            </a:r>
            <a:r>
              <a:rPr lang="sv-SE" baseline="30000" dirty="0" smtClean="0"/>
              <a:t>238-4</a:t>
            </a:r>
            <a:r>
              <a:rPr lang="sv-SE" dirty="0" smtClean="0"/>
              <a:t> =</a:t>
            </a:r>
            <a:r>
              <a:rPr lang="sv-SE" baseline="-25000" dirty="0" smtClean="0">
                <a:sym typeface="Wingdings" panose="05000000000000000000" pitchFamily="2" charset="2"/>
              </a:rPr>
              <a:t> 90</a:t>
            </a:r>
            <a:r>
              <a:rPr lang="sv-SE" baseline="30000" dirty="0" smtClean="0">
                <a:sym typeface="Wingdings" panose="05000000000000000000" pitchFamily="2" charset="2"/>
              </a:rPr>
              <a:t>234 </a:t>
            </a:r>
            <a:r>
              <a:rPr lang="sv-SE" dirty="0" smtClean="0">
                <a:sym typeface="Wingdings" panose="05000000000000000000" pitchFamily="2" charset="2"/>
              </a:rPr>
              <a:t> 	Vi får leta i periodiska systemet och tabellen på sid 346 för att hitta dotternukleidens namn: </a:t>
            </a:r>
            <a:r>
              <a:rPr lang="sv-SE" dirty="0" err="1" smtClean="0">
                <a:sym typeface="Wingdings" panose="05000000000000000000" pitchFamily="2" charset="2"/>
              </a:rPr>
              <a:t>Thorium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224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Vilket ämne bildas då Radium</a:t>
            </a:r>
            <a:r>
              <a:rPr lang="sv-SE" baseline="30000" dirty="0" smtClean="0"/>
              <a:t>224 </a:t>
            </a:r>
            <a:r>
              <a:rPr lang="sv-SE" dirty="0" smtClean="0"/>
              <a:t> sönderfaller vid alfastrålning?</a:t>
            </a:r>
          </a:p>
          <a:p>
            <a:r>
              <a:rPr lang="sv-SE" dirty="0" smtClean="0"/>
              <a:t>1. vad har radium för atomnummer?</a:t>
            </a:r>
          </a:p>
          <a:p>
            <a:r>
              <a:rPr lang="sv-SE" dirty="0" smtClean="0"/>
              <a:t>2. </a:t>
            </a:r>
            <a:r>
              <a:rPr lang="sv-SE" baseline="-25000" dirty="0" smtClean="0"/>
              <a:t>88</a:t>
            </a:r>
            <a:r>
              <a:rPr lang="sv-SE" baseline="30000" dirty="0" smtClean="0"/>
              <a:t>224</a:t>
            </a:r>
            <a:r>
              <a:rPr lang="sv-SE" dirty="0" smtClean="0"/>
              <a:t> </a:t>
            </a:r>
            <a:r>
              <a:rPr lang="sv-SE" dirty="0" err="1" smtClean="0"/>
              <a:t>Ra</a:t>
            </a:r>
            <a:r>
              <a:rPr lang="sv-SE" dirty="0" smtClean="0"/>
              <a:t> </a:t>
            </a:r>
            <a:r>
              <a:rPr lang="sv-SE" dirty="0" smtClean="0">
                <a:sym typeface="Wingdings" panose="05000000000000000000" pitchFamily="2" charset="2"/>
              </a:rPr>
              <a:t> dotterkärna + alfapartikel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3. </a:t>
            </a:r>
            <a:r>
              <a:rPr lang="sv-SE" baseline="-25000" dirty="0" smtClean="0"/>
              <a:t>88</a:t>
            </a:r>
            <a:r>
              <a:rPr lang="sv-SE" baseline="30000" dirty="0" smtClean="0"/>
              <a:t>224</a:t>
            </a:r>
            <a:r>
              <a:rPr lang="sv-SE" dirty="0" smtClean="0"/>
              <a:t> </a:t>
            </a:r>
            <a:r>
              <a:rPr lang="sv-SE" dirty="0" err="1" smtClean="0"/>
              <a:t>Ra</a:t>
            </a:r>
            <a:r>
              <a:rPr lang="sv-SE" dirty="0" smtClean="0"/>
              <a:t> </a:t>
            </a:r>
            <a:r>
              <a:rPr lang="sv-SE" dirty="0" smtClean="0">
                <a:sym typeface="Wingdings" panose="05000000000000000000" pitchFamily="2" charset="2"/>
              </a:rPr>
              <a:t> dotterkärna +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</a:t>
            </a:r>
          </a:p>
          <a:p>
            <a:r>
              <a:rPr lang="sv-SE" dirty="0" smtClean="0"/>
              <a:t>4. </a:t>
            </a:r>
            <a:r>
              <a:rPr lang="sv-SE" baseline="-25000" dirty="0" smtClean="0"/>
              <a:t>88-2</a:t>
            </a:r>
            <a:r>
              <a:rPr lang="sv-SE" baseline="30000" dirty="0" smtClean="0"/>
              <a:t>224-4 </a:t>
            </a:r>
            <a:r>
              <a:rPr lang="sv-SE" dirty="0" smtClean="0"/>
              <a:t>= </a:t>
            </a:r>
            <a:r>
              <a:rPr lang="sv-SE" baseline="-25000" dirty="0" smtClean="0"/>
              <a:t>86</a:t>
            </a:r>
            <a:r>
              <a:rPr lang="sv-SE" baseline="30000" dirty="0" smtClean="0"/>
              <a:t>220 </a:t>
            </a:r>
          </a:p>
          <a:p>
            <a:r>
              <a:rPr lang="sv-SE" dirty="0" smtClean="0"/>
              <a:t>5. Vad är </a:t>
            </a:r>
            <a:r>
              <a:rPr lang="sv-SE" baseline="-25000" dirty="0" smtClean="0"/>
              <a:t>86</a:t>
            </a:r>
            <a:r>
              <a:rPr lang="sv-SE" baseline="30000" dirty="0" smtClean="0"/>
              <a:t>220 </a:t>
            </a:r>
            <a:r>
              <a:rPr lang="sv-SE" dirty="0" smtClean="0"/>
              <a:t>för ämne, kolla sid 346</a:t>
            </a:r>
          </a:p>
          <a:p>
            <a:r>
              <a:rPr lang="sv-SE" dirty="0" smtClean="0"/>
              <a:t>6. </a:t>
            </a:r>
            <a:r>
              <a:rPr lang="sv-SE" dirty="0" err="1" smtClean="0"/>
              <a:t>Dotternukleden</a:t>
            </a:r>
            <a:r>
              <a:rPr lang="sv-SE" dirty="0" smtClean="0"/>
              <a:t> ( dotterkärnan) är Radon, </a:t>
            </a:r>
            <a:r>
              <a:rPr lang="sv-SE" baseline="-25000" dirty="0" smtClean="0"/>
              <a:t>86</a:t>
            </a:r>
            <a:r>
              <a:rPr lang="sv-SE" baseline="30000" dirty="0" smtClean="0"/>
              <a:t>220 </a:t>
            </a:r>
            <a:r>
              <a:rPr lang="sv-SE" dirty="0" err="1" smtClean="0"/>
              <a:t>Rn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477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 2 alfastrålning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Vilken dotter kärna bildas då aktinium</a:t>
            </a:r>
            <a:r>
              <a:rPr lang="sv-SE" baseline="30000" dirty="0" smtClean="0"/>
              <a:t>227</a:t>
            </a:r>
            <a:r>
              <a:rPr lang="sv-SE" dirty="0" smtClean="0"/>
              <a:t> sänder ut en alfapartikel?</a:t>
            </a:r>
            <a:br>
              <a:rPr lang="sv-SE" dirty="0" smtClean="0"/>
            </a:br>
            <a:endParaRPr lang="sv-SE" dirty="0" smtClean="0"/>
          </a:p>
          <a:p>
            <a:r>
              <a:rPr lang="sv-SE" baseline="-25000" dirty="0" smtClean="0"/>
              <a:t>89</a:t>
            </a:r>
            <a:r>
              <a:rPr lang="sv-SE" baseline="30000" dirty="0" smtClean="0"/>
              <a:t>227</a:t>
            </a:r>
            <a:r>
              <a:rPr lang="sv-SE" dirty="0" smtClean="0"/>
              <a:t> Ac </a:t>
            </a:r>
            <a:r>
              <a:rPr lang="sv-SE" dirty="0" smtClean="0">
                <a:sym typeface="Wingdings" panose="05000000000000000000" pitchFamily="2" charset="2"/>
              </a:rPr>
              <a:t>dotternukleid +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</a:t>
            </a:r>
            <a:r>
              <a:rPr lang="sv-SE" baseline="-25000" dirty="0"/>
              <a:t/>
            </a:r>
            <a:br>
              <a:rPr lang="sv-SE" baseline="-25000" dirty="0"/>
            </a:br>
            <a:endParaRPr lang="sv-SE" baseline="-25000" dirty="0" smtClean="0"/>
          </a:p>
          <a:p>
            <a:endParaRPr lang="sv-SE" baseline="-25000" dirty="0"/>
          </a:p>
          <a:p>
            <a:r>
              <a:rPr lang="sv-SE" baseline="-25000" dirty="0" smtClean="0"/>
              <a:t>89</a:t>
            </a:r>
            <a:r>
              <a:rPr lang="sv-SE" baseline="30000" dirty="0" smtClean="0"/>
              <a:t>227</a:t>
            </a:r>
            <a:r>
              <a:rPr lang="sv-SE" dirty="0" smtClean="0"/>
              <a:t> Ac </a:t>
            </a:r>
            <a:r>
              <a:rPr lang="sv-SE" dirty="0" smtClean="0">
                <a:sym typeface="Wingdings" panose="05000000000000000000" pitchFamily="2" charset="2"/>
              </a:rPr>
              <a:t></a:t>
            </a:r>
            <a:r>
              <a:rPr lang="sv-SE" baseline="-25000" dirty="0" smtClean="0">
                <a:sym typeface="Wingdings" panose="05000000000000000000" pitchFamily="2" charset="2"/>
              </a:rPr>
              <a:t>87</a:t>
            </a:r>
            <a:r>
              <a:rPr lang="sv-SE" baseline="30000" dirty="0" smtClean="0">
                <a:sym typeface="Wingdings" panose="05000000000000000000" pitchFamily="2" charset="2"/>
              </a:rPr>
              <a:t>223</a:t>
            </a:r>
            <a:r>
              <a:rPr lang="sv-SE" dirty="0" smtClean="0">
                <a:sym typeface="Wingdings" panose="05000000000000000000" pitchFamily="2" charset="2"/>
              </a:rPr>
              <a:t> </a:t>
            </a:r>
            <a:r>
              <a:rPr lang="sv-SE" dirty="0" smtClean="0">
                <a:sym typeface="Wingdings" panose="05000000000000000000" pitchFamily="2" charset="2"/>
              </a:rPr>
              <a:t>+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	Atomnummer 87 är Francium</a:t>
            </a:r>
          </a:p>
          <a:p>
            <a:endParaRPr lang="sv-SE" dirty="0"/>
          </a:p>
          <a:p>
            <a:r>
              <a:rPr lang="sv-SE" baseline="-25000" dirty="0" smtClean="0"/>
              <a:t>89</a:t>
            </a:r>
            <a:r>
              <a:rPr lang="sv-SE" baseline="30000" dirty="0" smtClean="0"/>
              <a:t>227</a:t>
            </a:r>
            <a:r>
              <a:rPr lang="sv-SE" dirty="0" smtClean="0"/>
              <a:t> Ac </a:t>
            </a:r>
            <a:r>
              <a:rPr lang="sv-SE" dirty="0" smtClean="0">
                <a:sym typeface="Wingdings" panose="05000000000000000000" pitchFamily="2" charset="2"/>
              </a:rPr>
              <a:t></a:t>
            </a:r>
            <a:r>
              <a:rPr lang="sv-SE" baseline="-25000" dirty="0" smtClean="0">
                <a:sym typeface="Wingdings" panose="05000000000000000000" pitchFamily="2" charset="2"/>
              </a:rPr>
              <a:t>87</a:t>
            </a:r>
            <a:r>
              <a:rPr lang="sv-SE" baseline="30000" dirty="0" smtClean="0">
                <a:sym typeface="Wingdings" panose="05000000000000000000" pitchFamily="2" charset="2"/>
              </a:rPr>
              <a:t>223</a:t>
            </a:r>
            <a:r>
              <a:rPr lang="sv-SE" dirty="0" smtClean="0">
                <a:sym typeface="Wingdings" panose="05000000000000000000" pitchFamily="2" charset="2"/>
              </a:rPr>
              <a:t> </a:t>
            </a:r>
            <a:r>
              <a:rPr lang="sv-SE" dirty="0" smtClean="0">
                <a:sym typeface="Wingdings" panose="05000000000000000000" pitchFamily="2" charset="2"/>
              </a:rPr>
              <a:t>Fr +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He</a:t>
            </a:r>
          </a:p>
          <a:p>
            <a:r>
              <a:rPr lang="sv-SE" dirty="0" smtClean="0"/>
              <a:t>Svar Francium </a:t>
            </a:r>
            <a:r>
              <a:rPr lang="sv-SE" baseline="30000" dirty="0" smtClean="0"/>
              <a:t>223</a:t>
            </a:r>
            <a:r>
              <a:rPr lang="sv-SE" dirty="0" smtClean="0"/>
              <a:t> </a:t>
            </a:r>
            <a:r>
              <a:rPr lang="sv-SE" dirty="0" smtClean="0"/>
              <a:t>har bildats.</a:t>
            </a:r>
          </a:p>
        </p:txBody>
      </p:sp>
    </p:spTree>
    <p:extLst>
      <p:ext uri="{BB962C8B-B14F-4D97-AF65-F5344CB8AC3E}">
        <p14:creationId xmlns:p14="http://schemas.microsoft.com/office/powerpoint/2010/main" val="218642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 </a:t>
            </a:r>
            <a:r>
              <a:rPr lang="sv-SE" baseline="30000" dirty="0" smtClean="0"/>
              <a:t>-</a:t>
            </a:r>
            <a:r>
              <a:rPr lang="sv-SE" dirty="0" smtClean="0"/>
              <a:t>Betastrålning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Vilken dotternukleid bildas då aktinium</a:t>
            </a:r>
            <a:r>
              <a:rPr lang="sv-SE" baseline="30000" dirty="0" smtClean="0"/>
              <a:t>228</a:t>
            </a:r>
            <a:r>
              <a:rPr lang="sv-SE" dirty="0" smtClean="0"/>
              <a:t> sönderfaller under betastrålning?</a:t>
            </a:r>
          </a:p>
          <a:p>
            <a:r>
              <a:rPr lang="sv-SE" dirty="0" smtClean="0"/>
              <a:t>1 Vid beta</a:t>
            </a:r>
            <a:r>
              <a:rPr lang="sv-SE" baseline="30000" dirty="0" smtClean="0"/>
              <a:t>-</a:t>
            </a:r>
            <a:r>
              <a:rPr lang="sv-SE" dirty="0" smtClean="0"/>
              <a:t> strålning omvandlas en neutron till en proton. Betapartikeln är en elektron.</a:t>
            </a:r>
          </a:p>
          <a:p>
            <a:r>
              <a:rPr lang="sv-SE" dirty="0" smtClean="0"/>
              <a:t>2. </a:t>
            </a:r>
            <a:r>
              <a:rPr lang="sv-SE" baseline="-25000" dirty="0" smtClean="0"/>
              <a:t>89</a:t>
            </a:r>
            <a:r>
              <a:rPr lang="sv-SE" baseline="30000" dirty="0" smtClean="0"/>
              <a:t>228</a:t>
            </a:r>
            <a:r>
              <a:rPr lang="sv-SE" dirty="0" smtClean="0"/>
              <a:t> Ac </a:t>
            </a:r>
            <a:r>
              <a:rPr lang="sv-SE" dirty="0" smtClean="0">
                <a:sym typeface="Wingdings" panose="05000000000000000000" pitchFamily="2" charset="2"/>
              </a:rPr>
              <a:t> dotternukleid + e</a:t>
            </a:r>
            <a:r>
              <a:rPr lang="sv-SE" baseline="30000" dirty="0" smtClean="0">
                <a:sym typeface="Wingdings" panose="05000000000000000000" pitchFamily="2" charset="2"/>
              </a:rPr>
              <a:t>-</a:t>
            </a:r>
            <a:r>
              <a:rPr lang="sv-SE" dirty="0" smtClean="0">
                <a:sym typeface="Wingdings" panose="05000000000000000000" pitchFamily="2" charset="2"/>
              </a:rPr>
              <a:t> 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3. </a:t>
            </a:r>
            <a:r>
              <a:rPr lang="sv-SE" baseline="-25000" dirty="0" smtClean="0"/>
              <a:t>89 + 1</a:t>
            </a:r>
            <a:r>
              <a:rPr lang="sv-SE" baseline="30000" dirty="0" smtClean="0"/>
              <a:t>228 </a:t>
            </a:r>
            <a:r>
              <a:rPr lang="sv-SE" dirty="0" smtClean="0"/>
              <a:t>= </a:t>
            </a:r>
            <a:r>
              <a:rPr lang="sv-SE" baseline="-25000" dirty="0" smtClean="0"/>
              <a:t>90</a:t>
            </a:r>
            <a:r>
              <a:rPr lang="sv-SE" baseline="30000" dirty="0" smtClean="0"/>
              <a:t>228 	</a:t>
            </a:r>
            <a:r>
              <a:rPr lang="sv-SE" dirty="0" smtClean="0"/>
              <a:t> Vilket ämne? </a:t>
            </a:r>
          </a:p>
          <a:p>
            <a:r>
              <a:rPr lang="sv-SE" dirty="0" smtClean="0"/>
              <a:t>4. </a:t>
            </a:r>
            <a:r>
              <a:rPr lang="sv-SE" baseline="-25000" dirty="0" smtClean="0"/>
              <a:t>90</a:t>
            </a:r>
            <a:r>
              <a:rPr lang="sv-SE" baseline="30000" dirty="0" smtClean="0"/>
              <a:t>228</a:t>
            </a:r>
            <a:r>
              <a:rPr lang="sv-SE" dirty="0" smtClean="0"/>
              <a:t> </a:t>
            </a:r>
            <a:r>
              <a:rPr lang="sv-SE" dirty="0" err="1" smtClean="0"/>
              <a:t>Th</a:t>
            </a:r>
            <a:endParaRPr lang="sv-SE" dirty="0" smtClean="0"/>
          </a:p>
          <a:p>
            <a:r>
              <a:rPr lang="sv-SE" dirty="0" smtClean="0"/>
              <a:t>Svar: Dotterkärnan är Torium</a:t>
            </a:r>
            <a:r>
              <a:rPr lang="sv-SE" baseline="30000" dirty="0" smtClean="0"/>
              <a:t>228</a:t>
            </a:r>
            <a:r>
              <a:rPr lang="sv-SE" dirty="0" smtClean="0"/>
              <a:t> 		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037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 2 </a:t>
            </a:r>
            <a:r>
              <a:rPr lang="sv-SE" baseline="30000" dirty="0" smtClean="0"/>
              <a:t>-</a:t>
            </a:r>
            <a:r>
              <a:rPr lang="sv-SE" dirty="0" smtClean="0"/>
              <a:t>Beta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Vilken dotternukleid bildas då Torium</a:t>
            </a:r>
            <a:r>
              <a:rPr lang="sv-SE" baseline="30000" dirty="0" smtClean="0"/>
              <a:t>234</a:t>
            </a:r>
            <a:r>
              <a:rPr lang="sv-SE" dirty="0" smtClean="0"/>
              <a:t> sönderfaller under </a:t>
            </a:r>
            <a:br>
              <a:rPr lang="sv-SE" dirty="0" smtClean="0"/>
            </a:br>
            <a:r>
              <a:rPr lang="sv-SE" baseline="30000" dirty="0" smtClean="0"/>
              <a:t>-</a:t>
            </a:r>
            <a:r>
              <a:rPr lang="sv-SE" dirty="0" smtClean="0"/>
              <a:t>betastrålning? </a:t>
            </a:r>
          </a:p>
          <a:p>
            <a:r>
              <a:rPr lang="sv-SE" dirty="0" smtClean="0"/>
              <a:t>Vilket atomnummer har torium?</a:t>
            </a:r>
          </a:p>
          <a:p>
            <a:r>
              <a:rPr lang="sv-SE" dirty="0" smtClean="0"/>
              <a:t>Betastrålning: en neutron omvandlas till en proton</a:t>
            </a:r>
          </a:p>
          <a:p>
            <a:r>
              <a:rPr lang="sv-SE" dirty="0" smtClean="0"/>
              <a:t>Skriv reaktionsformel</a:t>
            </a:r>
          </a:p>
          <a:p>
            <a:endParaRPr lang="sv-SE" dirty="0"/>
          </a:p>
          <a:p>
            <a:r>
              <a:rPr lang="sv-SE" baseline="-25000" dirty="0" smtClean="0"/>
              <a:t>90</a:t>
            </a:r>
            <a:r>
              <a:rPr lang="sv-SE" baseline="30000" dirty="0" smtClean="0"/>
              <a:t>234</a:t>
            </a:r>
            <a:r>
              <a:rPr lang="sv-SE" dirty="0" smtClean="0"/>
              <a:t> </a:t>
            </a:r>
            <a:r>
              <a:rPr lang="sv-SE" dirty="0" err="1" smtClean="0"/>
              <a:t>Th</a:t>
            </a:r>
            <a:r>
              <a:rPr lang="sv-SE" dirty="0" smtClean="0"/>
              <a:t> </a:t>
            </a:r>
            <a:r>
              <a:rPr lang="sv-SE" dirty="0" smtClean="0">
                <a:sym typeface="Wingdings" panose="05000000000000000000" pitchFamily="2" charset="2"/>
              </a:rPr>
              <a:t> </a:t>
            </a:r>
            <a:r>
              <a:rPr lang="sv-SE" baseline="-25000" dirty="0" smtClean="0">
                <a:sym typeface="Wingdings" panose="05000000000000000000" pitchFamily="2" charset="2"/>
              </a:rPr>
              <a:t>91</a:t>
            </a:r>
            <a:r>
              <a:rPr lang="sv-SE" baseline="30000" dirty="0" smtClean="0">
                <a:sym typeface="Wingdings" panose="05000000000000000000" pitchFamily="2" charset="2"/>
              </a:rPr>
              <a:t>234</a:t>
            </a:r>
            <a:r>
              <a:rPr lang="sv-SE" dirty="0" smtClean="0">
                <a:sym typeface="Wingdings" panose="05000000000000000000" pitchFamily="2" charset="2"/>
              </a:rPr>
              <a:t> X + e</a:t>
            </a:r>
            <a:r>
              <a:rPr lang="sv-SE" baseline="30000" dirty="0" smtClean="0">
                <a:sym typeface="Wingdings" panose="05000000000000000000" pitchFamily="2" charset="2"/>
              </a:rPr>
              <a:t>- </a:t>
            </a:r>
            <a:r>
              <a:rPr lang="sv-SE" dirty="0" smtClean="0">
                <a:sym typeface="Wingdings" panose="05000000000000000000" pitchFamily="2" charset="2"/>
              </a:rPr>
              <a:t>	Vilket ämne har atomnummer 91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Svar : Dotternukleiden är </a:t>
            </a:r>
            <a:r>
              <a:rPr lang="sv-SE" baseline="30000" dirty="0" smtClean="0">
                <a:sym typeface="Wingdings" panose="05000000000000000000" pitchFamily="2" charset="2"/>
              </a:rPr>
              <a:t> </a:t>
            </a:r>
            <a:r>
              <a:rPr lang="sv-SE" dirty="0" smtClean="0">
                <a:sym typeface="Wingdings" panose="05000000000000000000" pitchFamily="2" charset="2"/>
              </a:rPr>
              <a:t> </a:t>
            </a:r>
            <a:r>
              <a:rPr lang="sv-SE" baseline="-25000" dirty="0" smtClean="0">
                <a:sym typeface="Wingdings" panose="05000000000000000000" pitchFamily="2" charset="2"/>
              </a:rPr>
              <a:t>91</a:t>
            </a:r>
            <a:r>
              <a:rPr lang="sv-SE" baseline="30000" dirty="0" smtClean="0">
                <a:sym typeface="Wingdings" panose="05000000000000000000" pitchFamily="2" charset="2"/>
              </a:rPr>
              <a:t>234</a:t>
            </a:r>
            <a:r>
              <a:rPr lang="sv-SE" dirty="0" smtClean="0">
                <a:sym typeface="Wingdings" panose="05000000000000000000" pitchFamily="2" charset="2"/>
              </a:rPr>
              <a:t> Pa, Proaktinium</a:t>
            </a:r>
            <a:r>
              <a:rPr lang="sv-SE" baseline="30000" dirty="0" smtClean="0">
                <a:sym typeface="Wingdings" panose="05000000000000000000" pitchFamily="2" charset="2"/>
              </a:rPr>
              <a:t>234</a:t>
            </a:r>
            <a:r>
              <a:rPr lang="sv-SE" dirty="0" smtClean="0">
                <a:sym typeface="Wingdings" panose="05000000000000000000" pitchFamily="2" charset="2"/>
              </a:rPr>
              <a:t> </a:t>
            </a: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497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 finns två till övningar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Uranserien och toriumserien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4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Historiska upptäckter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början av 1900 talet gjordes flera intressanta upptäckter:</a:t>
            </a:r>
          </a:p>
          <a:p>
            <a:r>
              <a:rPr lang="sv-SE" dirty="0" smtClean="0"/>
              <a:t>Dels då Henri Bequerel av en slump upptäcker radioaktivitet. En fotografisk film som legat skyddat med skyddspapper i en byrålåda påverkas av en jonförening, ett salt innehållande bland annat uran.</a:t>
            </a:r>
          </a:p>
          <a:p>
            <a:r>
              <a:rPr lang="sv-SE" dirty="0" smtClean="0"/>
              <a:t>Bequerel drar slutsatsen att någon form av strålning utsänds från uransaltet. Han kallar detta radioaktivitet.</a:t>
            </a:r>
          </a:p>
          <a:p>
            <a:r>
              <a:rPr lang="sv-SE" dirty="0" smtClean="0"/>
              <a:t>Några år senare upptäcker Marie och Pierre Curie ytterligare två radioaktiva ämnen: Radium och Polonium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520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051698"/>
              </p:ext>
            </p:extLst>
          </p:nvPr>
        </p:nvGraphicFramePr>
        <p:xfrm>
          <a:off x="4094042" y="170906"/>
          <a:ext cx="5465888" cy="6025475"/>
        </p:xfrm>
        <a:graphic>
          <a:graphicData uri="http://schemas.openxmlformats.org/drawingml/2006/table">
            <a:tbl>
              <a:tblPr firstRow="1" firstCol="1" bandRow="1"/>
              <a:tblGrid>
                <a:gridCol w="1366170"/>
                <a:gridCol w="1366170"/>
                <a:gridCol w="1366774"/>
                <a:gridCol w="1366774"/>
              </a:tblGrid>
              <a:tr h="3717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Isotop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Kemisk symbol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Halveringstid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Huvudsaklig strålning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Uran"/>
                        </a:rPr>
                        <a:t>Uran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238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 × 10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Torium"/>
                        </a:rPr>
                        <a:t>Torium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24,1 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tooltip="Protaktinium"/>
                        </a:rPr>
                        <a:t>Protaktinium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 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Uran"/>
                        </a:rPr>
                        <a:t>Uran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 × 10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Torium"/>
                        </a:rPr>
                        <a:t>Torium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 × 10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tooltip="Radium"/>
                        </a:rPr>
                        <a:t>Radium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-226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 × 10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tooltip="Radon"/>
                        </a:rPr>
                        <a:t>Radon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-222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 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Polonium"/>
                        </a:rPr>
                        <a:t>Polonium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3,05 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 tooltip="Bly"/>
                        </a:rPr>
                        <a:t>Bly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26,8 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 tooltip="Vismut"/>
                        </a:rPr>
                        <a:t>Vismut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19,7 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Polonium"/>
                        </a:rPr>
                        <a:t>Polonium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1,64 × 10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 tooltip="Bly"/>
                        </a:rPr>
                        <a:t>Bly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 tooltip="Vismut"/>
                        </a:rPr>
                        <a:t>Vismut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 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Polonium"/>
                        </a:rPr>
                        <a:t>Polonium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138,4 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 tooltip="Bly"/>
                        </a:rPr>
                        <a:t>Bly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82</a:t>
                      </a:r>
                      <a:r>
                        <a:rPr lang="sv-SE" sz="1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206</a:t>
                      </a: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Pb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stabil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2" marR="651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6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630117"/>
              </p:ext>
            </p:extLst>
          </p:nvPr>
        </p:nvGraphicFramePr>
        <p:xfrm>
          <a:off x="4177982" y="63056"/>
          <a:ext cx="5461072" cy="6001195"/>
        </p:xfrm>
        <a:graphic>
          <a:graphicData uri="http://schemas.openxmlformats.org/drawingml/2006/table">
            <a:tbl>
              <a:tblPr firstRow="1" firstCol="1" bandRow="1"/>
              <a:tblGrid>
                <a:gridCol w="2730084"/>
                <a:gridCol w="2730988"/>
              </a:tblGrid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aseline="-25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sv-SE" sz="16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tooltip="Alfasönderfall"/>
                        </a:rPr>
                        <a:t>α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β</a:t>
                      </a:r>
                      <a:r>
                        <a:rPr lang="sv-SE" sz="1600" u="sng" baseline="30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-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β</a:t>
                      </a:r>
                      <a:r>
                        <a:rPr lang="sv-SE" sz="1600" u="sng" baseline="30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-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tooltip="Alfasönderfall"/>
                        </a:rPr>
                        <a:t>α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tooltip="Alfasönderfall"/>
                        </a:rPr>
                        <a:t>α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tooltip="Alfasönderfall"/>
                        </a:rPr>
                        <a:t>α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tooltip="Alfasönderfall"/>
                        </a:rPr>
                        <a:t>α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β</a:t>
                      </a:r>
                      <a:r>
                        <a:rPr lang="sv-SE" sz="1600" u="sng" baseline="30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-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β</a:t>
                      </a:r>
                      <a:r>
                        <a:rPr lang="sv-SE" sz="1600" u="sng" baseline="30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-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tooltip="Alfasönderfall"/>
                        </a:rPr>
                        <a:t>α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β</a:t>
                      </a:r>
                      <a:r>
                        <a:rPr lang="sv-SE" sz="1600" u="sng" baseline="30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Betasönderfall"/>
                        </a:rPr>
                        <a:t>-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aseline="-25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sv-SE" sz="16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r>
                        <a:rPr lang="sv-S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Pb</a:t>
                      </a: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</a:t>
                      </a:r>
                    </a:p>
                  </a:txBody>
                  <a:tcPr marL="97632" marR="97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0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Veckan innan jul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Jag var sjuk och vikarieinstruktionen var:</a:t>
            </a:r>
          </a:p>
          <a:p>
            <a:r>
              <a:rPr lang="sv-SE" dirty="0" smtClean="0"/>
              <a:t>Läs sid288-295 och besvara instuderingsfrågorna på sid 295</a:t>
            </a:r>
          </a:p>
          <a:p>
            <a:r>
              <a:rPr lang="sv-SE" dirty="0" smtClean="0"/>
              <a:t>Om du inte har gjort detta rekommenderar jag dig att åtminstone läsa sid 288-295 till föreläsningen på onsdag.</a:t>
            </a:r>
          </a:p>
          <a:p>
            <a:r>
              <a:rPr lang="sv-SE" dirty="0" smtClean="0"/>
              <a:t>Tror du kan ha nytta av detta.</a:t>
            </a:r>
          </a:p>
          <a:p>
            <a:endParaRPr lang="sv-SE" dirty="0"/>
          </a:p>
          <a:p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936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Två olika situationer som skickar ut elektromagnetisk strålning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Dels exciterade, överladdade atomer som gör sig av med överskottsenergi då en elektron faller tillbaka till sitt ordinarie skal.</a:t>
            </a:r>
          </a:p>
          <a:p>
            <a:r>
              <a:rPr lang="sv-SE" dirty="0" smtClean="0"/>
              <a:t>Dels instabila atomkärnor som sönderfaller och skickar ut partiklar och/eller elektromagnetisk strålning med väldigt kort våglängd.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13588"/>
            <a:ext cx="4000500" cy="1922051"/>
          </a:xfrm>
          <a:prstGeom prst="rect">
            <a:avLst/>
          </a:prstGeom>
        </p:spPr>
      </p:pic>
      <p:pic>
        <p:nvPicPr>
          <p:cNvPr id="5" name="Picture 2" descr="http://xiblog.files.wordpress.com/2011/07/2000px-gamma_decay-svg-0.png?w=8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4613588"/>
            <a:ext cx="2940050" cy="199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89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Elektromagnetisk strålning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4" t="59444" r="25277" b="5556"/>
          <a:stretch/>
        </p:blipFill>
        <p:spPr>
          <a:xfrm>
            <a:off x="3871130" y="2775348"/>
            <a:ext cx="4449740" cy="245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Radioaktivitet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Instabila atomkärnor, ofta isotoper, faller sönder och sammansättningen av kärnpartiklar: protoner och neutroner förändras.</a:t>
            </a:r>
          </a:p>
          <a:p>
            <a:r>
              <a:rPr lang="sv-SE" dirty="0" smtClean="0"/>
              <a:t>Elektromagnetisk strålning </a:t>
            </a:r>
            <a:r>
              <a:rPr lang="sv-SE" dirty="0" err="1" smtClean="0"/>
              <a:t>sk</a:t>
            </a:r>
            <a:r>
              <a:rPr lang="sv-SE" dirty="0" smtClean="0"/>
              <a:t> gamma strålning skickas ut  tillsammans med kärnpartiklar.</a:t>
            </a:r>
          </a:p>
          <a:p>
            <a:r>
              <a:rPr lang="sv-SE" dirty="0" smtClean="0"/>
              <a:t>Två typer av partiklar: alfa och betapartiklar</a:t>
            </a:r>
          </a:p>
          <a:p>
            <a:r>
              <a:rPr lang="sv-SE" dirty="0" smtClean="0"/>
              <a:t>Alfapartikeln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 </a:t>
            </a:r>
            <a:r>
              <a:rPr lang="sv-SE" dirty="0" err="1" smtClean="0"/>
              <a:t>He</a:t>
            </a:r>
            <a:r>
              <a:rPr lang="sv-SE" dirty="0" smtClean="0"/>
              <a:t> och Betapartikeln e</a:t>
            </a:r>
            <a:r>
              <a:rPr lang="sv-SE" baseline="30000" dirty="0" smtClean="0"/>
              <a:t>- </a:t>
            </a:r>
            <a:r>
              <a:rPr lang="sv-SE" dirty="0" smtClean="0"/>
              <a:t> (</a:t>
            </a:r>
            <a:r>
              <a:rPr lang="sv-SE" baseline="-25000" dirty="0" smtClean="0"/>
              <a:t>-1</a:t>
            </a:r>
            <a:r>
              <a:rPr lang="sv-SE" baseline="30000" dirty="0" smtClean="0"/>
              <a:t>0</a:t>
            </a:r>
            <a:r>
              <a:rPr lang="sv-SE" dirty="0" smtClean="0"/>
              <a:t>e)</a:t>
            </a:r>
          </a:p>
        </p:txBody>
      </p:sp>
    </p:spTree>
    <p:extLst>
      <p:ext uri="{BB962C8B-B14F-4D97-AF65-F5344CB8AC3E}">
        <p14:creationId xmlns:p14="http://schemas.microsoft.com/office/powerpoint/2010/main" val="71256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Alfastrålning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Alfapartikeln är en heliumkärna </a:t>
            </a:r>
            <a:r>
              <a:rPr lang="sv-SE" baseline="-25000" dirty="0" smtClean="0"/>
              <a:t>2</a:t>
            </a:r>
            <a:r>
              <a:rPr lang="sv-SE" baseline="30000" dirty="0" smtClean="0"/>
              <a:t>4</a:t>
            </a:r>
            <a:r>
              <a:rPr lang="sv-SE" dirty="0" smtClean="0"/>
              <a:t> </a:t>
            </a:r>
            <a:r>
              <a:rPr lang="sv-SE" dirty="0" err="1" smtClean="0"/>
              <a:t>He</a:t>
            </a:r>
            <a:r>
              <a:rPr lang="sv-SE" dirty="0" smtClean="0"/>
              <a:t> med två protoner och två neutroner. Den nedsänkta siffran är atomnumret dvs antalet protoner.</a:t>
            </a:r>
            <a:r>
              <a:rPr lang="sv-SE" baseline="-25000" dirty="0" smtClean="0"/>
              <a:t/>
            </a:r>
            <a:br>
              <a:rPr lang="sv-SE" baseline="-25000" dirty="0" smtClean="0"/>
            </a:br>
            <a:r>
              <a:rPr lang="sv-SE" dirty="0" smtClean="0"/>
              <a:t>Den upphöjda siffran är masstalet dvs totala antalet kärnpartiklar protoner och neutroner.</a:t>
            </a:r>
          </a:p>
          <a:p>
            <a:r>
              <a:rPr lang="sv-SE" dirty="0" smtClean="0"/>
              <a:t>Modernukleiden sönderfaller i en dotternukleid och en alfapartikel.</a:t>
            </a:r>
          </a:p>
          <a:p>
            <a:r>
              <a:rPr lang="sv-SE" dirty="0" smtClean="0"/>
              <a:t>Dotternukleiden kommer att ha två protoner och två neutroner mindre än modernukleiden.</a:t>
            </a:r>
          </a:p>
          <a:p>
            <a:r>
              <a:rPr lang="sv-SE" dirty="0" smtClean="0"/>
              <a:t>T.ex. </a:t>
            </a:r>
            <a:r>
              <a:rPr lang="sv-SE" baseline="30000" dirty="0" smtClean="0"/>
              <a:t>226</a:t>
            </a:r>
            <a:r>
              <a:rPr lang="sv-SE" baseline="-25000" dirty="0" smtClean="0"/>
              <a:t>88</a:t>
            </a:r>
            <a:r>
              <a:rPr lang="sv-SE" dirty="0" smtClean="0"/>
              <a:t>Ra </a:t>
            </a:r>
            <a:r>
              <a:rPr lang="sv-SE" dirty="0" smtClean="0">
                <a:sym typeface="Wingdings" panose="05000000000000000000" pitchFamily="2" charset="2"/>
              </a:rPr>
              <a:t></a:t>
            </a:r>
            <a:r>
              <a:rPr lang="sv-SE" baseline="30000" dirty="0" smtClean="0">
                <a:sym typeface="Wingdings" panose="05000000000000000000" pitchFamily="2" charset="2"/>
              </a:rPr>
              <a:t>222</a:t>
            </a:r>
            <a:r>
              <a:rPr lang="sv-SE" baseline="-25000" dirty="0" smtClean="0">
                <a:sym typeface="Wingdings" panose="05000000000000000000" pitchFamily="2" charset="2"/>
              </a:rPr>
              <a:t>86</a:t>
            </a:r>
            <a:r>
              <a:rPr lang="sv-SE" dirty="0" smtClean="0">
                <a:sym typeface="Wingdings" panose="05000000000000000000" pitchFamily="2" charset="2"/>
              </a:rPr>
              <a:t>Rn + </a:t>
            </a:r>
            <a:r>
              <a:rPr lang="sv-SE" baseline="30000" dirty="0" smtClean="0"/>
              <a:t>4</a:t>
            </a:r>
            <a:r>
              <a:rPr lang="sv-SE" baseline="-25000" dirty="0" smtClean="0"/>
              <a:t>2</a:t>
            </a:r>
            <a:r>
              <a:rPr lang="sv-SE" dirty="0" smtClean="0"/>
              <a:t>He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4472940"/>
            <a:ext cx="4368800" cy="198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Betapartikeln är en elektron. </a:t>
            </a:r>
          </a:p>
          <a:p>
            <a:r>
              <a:rPr lang="sv-SE" dirty="0" smtClean="0"/>
              <a:t>Beta strålning sker då en neutron omvandlas till en proton. En del av energin omvandlas till en elektron.</a:t>
            </a:r>
          </a:p>
          <a:p>
            <a:r>
              <a:rPr lang="sv-SE" dirty="0" smtClean="0"/>
              <a:t>Ämnet, modernukleiden förändras.</a:t>
            </a:r>
          </a:p>
          <a:p>
            <a:r>
              <a:rPr lang="sv-SE" dirty="0" smtClean="0"/>
              <a:t>Dotternukleiden kommer att ha samma masstal ( summan av protoner och neutroner) men atomnumret förändras.</a:t>
            </a:r>
          </a:p>
          <a:p>
            <a:r>
              <a:rPr lang="sv-SE" dirty="0" smtClean="0"/>
              <a:t>Atomnumret dvs antalet protoner ökar.</a:t>
            </a:r>
          </a:p>
          <a:p>
            <a:r>
              <a:rPr lang="sv-SE" dirty="0" smtClean="0"/>
              <a:t>T.ex. </a:t>
            </a:r>
            <a:r>
              <a:rPr lang="sv-SE" baseline="30000" dirty="0" smtClean="0"/>
              <a:t>14</a:t>
            </a:r>
            <a:r>
              <a:rPr lang="sv-SE" baseline="-25000" dirty="0" smtClean="0"/>
              <a:t>6</a:t>
            </a:r>
            <a:r>
              <a:rPr lang="sv-SE" dirty="0" smtClean="0"/>
              <a:t>C </a:t>
            </a:r>
            <a:r>
              <a:rPr lang="sv-SE" dirty="0" smtClean="0">
                <a:sym typeface="Wingdings" panose="05000000000000000000" pitchFamily="2" charset="2"/>
              </a:rPr>
              <a:t></a:t>
            </a:r>
            <a:r>
              <a:rPr lang="sv-SE" baseline="30000" dirty="0" smtClean="0">
                <a:sym typeface="Wingdings" panose="05000000000000000000" pitchFamily="2" charset="2"/>
              </a:rPr>
              <a:t>14</a:t>
            </a:r>
            <a:r>
              <a:rPr lang="sv-SE" baseline="-25000" dirty="0" smtClean="0">
                <a:sym typeface="Wingdings" panose="05000000000000000000" pitchFamily="2" charset="2"/>
              </a:rPr>
              <a:t>7</a:t>
            </a:r>
            <a:r>
              <a:rPr lang="sv-SE" dirty="0" smtClean="0">
                <a:sym typeface="Wingdings" panose="05000000000000000000" pitchFamily="2" charset="2"/>
              </a:rPr>
              <a:t>N + </a:t>
            </a:r>
            <a:r>
              <a:rPr lang="sv-SE" dirty="0" smtClean="0"/>
              <a:t>e</a:t>
            </a:r>
            <a:r>
              <a:rPr lang="sv-SE" baseline="30000" dirty="0" smtClean="0"/>
              <a:t>-</a:t>
            </a:r>
          </a:p>
          <a:p>
            <a:r>
              <a:rPr lang="sv-SE" dirty="0" smtClean="0"/>
              <a:t>Nya ämnen skapas.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974" y="3759835"/>
            <a:ext cx="4556125" cy="309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02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aseline="30000" dirty="0" smtClean="0"/>
              <a:t>-</a:t>
            </a:r>
            <a:r>
              <a:rPr lang="sv-SE" dirty="0" smtClean="0"/>
              <a:t> Beta och </a:t>
            </a:r>
            <a:r>
              <a:rPr lang="sv-SE" baseline="30000" dirty="0" smtClean="0"/>
              <a:t>+</a:t>
            </a:r>
            <a:r>
              <a:rPr lang="sv-SE" dirty="0" smtClean="0"/>
              <a:t>Beta</a:t>
            </a:r>
            <a:endParaRPr lang="sv-S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tshållare för innehåll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v-SE" dirty="0" smtClean="0"/>
                  <a:t>Vanligast är </a:t>
                </a:r>
                <a:r>
                  <a:rPr lang="sv-SE" baseline="30000" dirty="0" smtClean="0"/>
                  <a:t>–</a:t>
                </a:r>
                <a:r>
                  <a:rPr lang="sv-SE" dirty="0" smtClean="0"/>
                  <a:t>Beta men även </a:t>
                </a:r>
                <a:r>
                  <a:rPr lang="sv-SE" baseline="30000" dirty="0" smtClean="0"/>
                  <a:t>+</a:t>
                </a:r>
                <a:r>
                  <a:rPr lang="sv-SE" dirty="0" smtClean="0"/>
                  <a:t>Beta förekommer.</a:t>
                </a:r>
              </a:p>
              <a:p>
                <a:r>
                  <a:rPr lang="sv-SE" dirty="0" smtClean="0"/>
                  <a:t>Samtidigt med </a:t>
                </a:r>
                <a:r>
                  <a:rPr lang="sv-SE" baseline="30000" dirty="0" smtClean="0"/>
                  <a:t>-</a:t>
                </a:r>
                <a:r>
                  <a:rPr lang="sv-SE" dirty="0" smtClean="0"/>
                  <a:t>beta strålning skickas en antineutrino ut.</a:t>
                </a:r>
              </a:p>
              <a:p>
                <a:r>
                  <a:rPr lang="sv-SE" dirty="0" smtClean="0">
                    <a:cs typeface="Arial" charset="0"/>
                  </a:rPr>
                  <a:t>En neutron omvandlas till en proton samtidigt som en elektron och en antineutrino skickas ut.</a:t>
                </a:r>
                <a:endParaRPr lang="sv-SE" dirty="0" smtClean="0"/>
              </a:p>
              <a:p>
                <a:r>
                  <a:rPr lang="sv-SE" dirty="0"/>
                  <a:t>n</a:t>
                </a:r>
                <a:r>
                  <a:rPr lang="sv-SE" baseline="30000" dirty="0" smtClean="0"/>
                  <a:t>0</a:t>
                </a:r>
                <a:r>
                  <a:rPr lang="sv-SE" dirty="0" smtClean="0">
                    <a:sym typeface="Wingdings" panose="05000000000000000000" pitchFamily="2" charset="2"/>
                  </a:rPr>
                  <a:t>p</a:t>
                </a:r>
                <a:r>
                  <a:rPr lang="sv-SE" baseline="30000" dirty="0" smtClean="0">
                    <a:sym typeface="Wingdings" panose="05000000000000000000" pitchFamily="2" charset="2"/>
                  </a:rPr>
                  <a:t>+</a:t>
                </a:r>
                <a:r>
                  <a:rPr lang="sv-SE" dirty="0" smtClean="0">
                    <a:sym typeface="Wingdings" panose="05000000000000000000" pitchFamily="2" charset="2"/>
                  </a:rPr>
                  <a:t> +e</a:t>
                </a:r>
                <a:r>
                  <a:rPr lang="sv-SE" baseline="30000" dirty="0" smtClean="0">
                    <a:sym typeface="Wingdings" panose="05000000000000000000" pitchFamily="2" charset="2"/>
                  </a:rPr>
                  <a:t>-</a:t>
                </a:r>
                <a:r>
                  <a:rPr lang="sv-SE" dirty="0" smtClean="0">
                    <a:sym typeface="Wingdings" panose="05000000000000000000" pitchFamily="2" charset="2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sv-SE" i="1" dirty="0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sv-SE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e>
                    </m:acc>
                  </m:oMath>
                </a14:m>
                <a:endParaRPr lang="sv-SE" dirty="0" smtClean="0"/>
              </a:p>
              <a:p>
                <a:r>
                  <a:rPr lang="sv-SE" dirty="0" smtClean="0"/>
                  <a:t>Vid </a:t>
                </a:r>
                <a:r>
                  <a:rPr lang="sv-SE" baseline="30000" dirty="0" smtClean="0"/>
                  <a:t>+</a:t>
                </a:r>
                <a:r>
                  <a:rPr lang="sv-SE" dirty="0" smtClean="0"/>
                  <a:t>beta strålning ( ovanligt)</a:t>
                </a:r>
              </a:p>
              <a:p>
                <a:r>
                  <a:rPr lang="sv-SE" dirty="0" smtClean="0">
                    <a:cs typeface="Arial" charset="0"/>
                  </a:rPr>
                  <a:t>En proton omvandlas till en neutron samtidigt som en positron och en neutrino skickas ut.</a:t>
                </a:r>
                <a:br>
                  <a:rPr lang="sv-SE" dirty="0" smtClean="0">
                    <a:cs typeface="Arial" charset="0"/>
                  </a:rPr>
                </a:br>
                <a:r>
                  <a:rPr lang="sv-SE" dirty="0">
                    <a:cs typeface="Arial" charset="0"/>
                  </a:rPr>
                  <a:t>p</a:t>
                </a:r>
                <a:r>
                  <a:rPr lang="sv-SE" baseline="30000" dirty="0" smtClean="0">
                    <a:cs typeface="Arial" charset="0"/>
                  </a:rPr>
                  <a:t>+</a:t>
                </a:r>
                <a:r>
                  <a:rPr lang="sv-SE" dirty="0" smtClean="0">
                    <a:cs typeface="Arial" charset="0"/>
                  </a:rPr>
                  <a:t> </a:t>
                </a:r>
                <a:r>
                  <a:rPr lang="sv-SE" dirty="0" smtClean="0">
                    <a:cs typeface="Arial" charset="0"/>
                    <a:sym typeface="Wingdings" panose="05000000000000000000" pitchFamily="2" charset="2"/>
                  </a:rPr>
                  <a:t>n</a:t>
                </a:r>
                <a:r>
                  <a:rPr lang="sv-SE" baseline="30000" dirty="0" smtClean="0">
                    <a:cs typeface="Arial" charset="0"/>
                    <a:sym typeface="Wingdings" panose="05000000000000000000" pitchFamily="2" charset="2"/>
                  </a:rPr>
                  <a:t>0</a:t>
                </a:r>
                <a:r>
                  <a:rPr lang="sv-SE" dirty="0" smtClean="0">
                    <a:cs typeface="Arial" charset="0"/>
                    <a:sym typeface="Wingdings" panose="05000000000000000000" pitchFamily="2" charset="2"/>
                  </a:rPr>
                  <a:t> + e</a:t>
                </a:r>
                <a:r>
                  <a:rPr lang="sv-SE" baseline="30000" dirty="0" smtClean="0">
                    <a:cs typeface="Arial" charset="0"/>
                    <a:sym typeface="Wingdings" panose="05000000000000000000" pitchFamily="2" charset="2"/>
                  </a:rPr>
                  <a:t>+</a:t>
                </a:r>
                <a:r>
                  <a:rPr lang="sv-SE" dirty="0" smtClean="0">
                    <a:cs typeface="Arial" charset="0"/>
                    <a:sym typeface="Wingdings" panose="05000000000000000000" pitchFamily="2" charset="2"/>
                  </a:rPr>
                  <a:t> + </a:t>
                </a:r>
                <a14:m>
                  <m:oMath xmlns:m="http://schemas.openxmlformats.org/officeDocument/2006/math">
                    <m:r>
                      <a:rPr lang="sv-SE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</m:oMath>
                </a14:m>
                <a:r>
                  <a:rPr lang="sv-SE" i="1" dirty="0" smtClean="0">
                    <a:cs typeface="Arial" charset="0"/>
                  </a:rPr>
                  <a:t> </a:t>
                </a:r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Platshållare för innehåll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797" b="-14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5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 kommer elektronen ifrån vid </a:t>
            </a:r>
            <a:r>
              <a:rPr lang="sv-SE" baseline="30000" dirty="0" smtClean="0"/>
              <a:t>–</a:t>
            </a:r>
            <a:r>
              <a:rPr lang="sv-SE" dirty="0" smtClean="0"/>
              <a:t>Betastrålning?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30675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Det är lätt att missförstå och tro att en neutron innehåller elektroner. Men så är inte fallet det är istället energi som omvandlas till en elektron.</a:t>
            </a:r>
          </a:p>
          <a:p>
            <a:r>
              <a:rPr lang="sv-SE" dirty="0" smtClean="0"/>
              <a:t>För att förstå behöver vi titta på kvarkar som bygger upp neutroner och protoner.</a:t>
            </a:r>
          </a:p>
          <a:p>
            <a:r>
              <a:rPr lang="sv-SE" dirty="0" smtClean="0"/>
              <a:t>En neutron består av en upp och två </a:t>
            </a:r>
            <a:r>
              <a:rPr lang="sv-SE" dirty="0" err="1" smtClean="0"/>
              <a:t>downkvarkar</a:t>
            </a:r>
            <a:r>
              <a:rPr lang="sv-SE" dirty="0" smtClean="0"/>
              <a:t> ( </a:t>
            </a:r>
            <a:r>
              <a:rPr lang="sv-SE" dirty="0" err="1" smtClean="0"/>
              <a:t>nerkvarkar</a:t>
            </a:r>
            <a:r>
              <a:rPr lang="sv-SE" dirty="0" smtClean="0"/>
              <a:t>)</a:t>
            </a:r>
          </a:p>
          <a:p>
            <a:r>
              <a:rPr lang="sv-SE" dirty="0" smtClean="0"/>
              <a:t>N</a:t>
            </a:r>
            <a:r>
              <a:rPr lang="sv-SE" baseline="30000" dirty="0" smtClean="0"/>
              <a:t>0</a:t>
            </a:r>
            <a:r>
              <a:rPr lang="sv-SE" dirty="0" smtClean="0"/>
              <a:t> = u + d + d</a:t>
            </a:r>
          </a:p>
          <a:p>
            <a:r>
              <a:rPr lang="sv-SE" dirty="0" smtClean="0"/>
              <a:t>En proton består av två uppkvarkar och en </a:t>
            </a:r>
            <a:r>
              <a:rPr lang="sv-SE" dirty="0" err="1" smtClean="0"/>
              <a:t>downkvark</a:t>
            </a:r>
            <a:r>
              <a:rPr lang="sv-SE" dirty="0" smtClean="0"/>
              <a:t> (</a:t>
            </a:r>
            <a:r>
              <a:rPr lang="sv-SE" dirty="0" err="1" smtClean="0"/>
              <a:t>nerkvark</a:t>
            </a:r>
            <a:r>
              <a:rPr lang="sv-SE" dirty="0" smtClean="0"/>
              <a:t>)</a:t>
            </a:r>
          </a:p>
          <a:p>
            <a:r>
              <a:rPr lang="sv-SE" dirty="0" smtClean="0"/>
              <a:t>P</a:t>
            </a:r>
            <a:r>
              <a:rPr lang="sv-SE" baseline="30000" dirty="0" smtClean="0"/>
              <a:t>+</a:t>
            </a:r>
            <a:r>
              <a:rPr lang="sv-SE" dirty="0" smtClean="0"/>
              <a:t> = u + u +d</a:t>
            </a:r>
          </a:p>
          <a:p>
            <a:r>
              <a:rPr lang="sv-SE" dirty="0" smtClean="0"/>
              <a:t>Så när en neutron omvandlas till en proton är det i själva verket en </a:t>
            </a:r>
            <a:r>
              <a:rPr lang="sv-SE" dirty="0" err="1" smtClean="0"/>
              <a:t>downkvark</a:t>
            </a:r>
            <a:r>
              <a:rPr lang="sv-SE" dirty="0" smtClean="0"/>
              <a:t> som omvandlas till en uppkvark. Då uppstår extra energi.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212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999</Words>
  <Application>Microsoft Office PowerPoint</Application>
  <PresentationFormat>Anpassad</PresentationFormat>
  <Paragraphs>202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3" baseType="lpstr">
      <vt:lpstr>Office-tema</vt:lpstr>
      <vt:lpstr>Repetition och övningar med alfa och beta strålning</vt:lpstr>
      <vt:lpstr>Historiska upptäckter</vt:lpstr>
      <vt:lpstr>Två olika situationer som skickar ut elektromagnetisk strålning</vt:lpstr>
      <vt:lpstr>Elektromagnetisk strålning</vt:lpstr>
      <vt:lpstr>Radioaktivitet</vt:lpstr>
      <vt:lpstr>Alfastrålning</vt:lpstr>
      <vt:lpstr>Beta</vt:lpstr>
      <vt:lpstr>- Beta och +Beta</vt:lpstr>
      <vt:lpstr>Var kommer elektronen ifrån vid –Betastrålning?</vt:lpstr>
      <vt:lpstr>Varifrån kommer elektronen vid β – sönderfall?</vt:lpstr>
      <vt:lpstr>Olika strålning stoppas av olika materiel</vt:lpstr>
      <vt:lpstr>Vi har även talat om halveringstid</vt:lpstr>
      <vt:lpstr>Vi har även talat om</vt:lpstr>
      <vt:lpstr>Nu ska vi koncentrera oss på olika typer av sönderfall</vt:lpstr>
      <vt:lpstr>Övning</vt:lpstr>
      <vt:lpstr>Övning 2 alfastrålning</vt:lpstr>
      <vt:lpstr>Övning -Betastrålning</vt:lpstr>
      <vt:lpstr>Övning 2 -Beta</vt:lpstr>
      <vt:lpstr>Det finns två till övningar</vt:lpstr>
      <vt:lpstr>PowerPoint-presentation</vt:lpstr>
      <vt:lpstr>PowerPoint-presentation</vt:lpstr>
      <vt:lpstr>Veckan innan jul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och övningar med alfa och beta strålning</dc:title>
  <dc:creator>Magnus Lagerberg</dc:creator>
  <cp:lastModifiedBy>Magnus Lagerberg</cp:lastModifiedBy>
  <cp:revision>21</cp:revision>
  <dcterms:created xsi:type="dcterms:W3CDTF">2016-01-10T13:38:40Z</dcterms:created>
  <dcterms:modified xsi:type="dcterms:W3CDTF">2016-01-12T09:52:51Z</dcterms:modified>
</cp:coreProperties>
</file>