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6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8" r:id="rId23"/>
    <p:sldId id="277" r:id="rId2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81" d="100"/>
          <a:sy n="81" d="100"/>
        </p:scale>
        <p:origin x="246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D703D-F88D-422D-BD64-888241B9DE4F}" type="datetimeFigureOut">
              <a:rPr lang="sv-SE" smtClean="0"/>
              <a:t>2015-09-02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53613-A7AA-451E-B9A8-169A8FCC7F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5194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D703D-F88D-422D-BD64-888241B9DE4F}" type="datetimeFigureOut">
              <a:rPr lang="sv-SE" smtClean="0"/>
              <a:t>2015-09-02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53613-A7AA-451E-B9A8-169A8FCC7F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2298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D703D-F88D-422D-BD64-888241B9DE4F}" type="datetimeFigureOut">
              <a:rPr lang="sv-SE" smtClean="0"/>
              <a:t>2015-09-02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53613-A7AA-451E-B9A8-169A8FCC7F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7898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D703D-F88D-422D-BD64-888241B9DE4F}" type="datetimeFigureOut">
              <a:rPr lang="sv-SE" smtClean="0"/>
              <a:t>2015-09-02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53613-A7AA-451E-B9A8-169A8FCC7F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0878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D703D-F88D-422D-BD64-888241B9DE4F}" type="datetimeFigureOut">
              <a:rPr lang="sv-SE" smtClean="0"/>
              <a:t>2015-09-02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53613-A7AA-451E-B9A8-169A8FCC7F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9232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D703D-F88D-422D-BD64-888241B9DE4F}" type="datetimeFigureOut">
              <a:rPr lang="sv-SE" smtClean="0"/>
              <a:t>2015-09-02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53613-A7AA-451E-B9A8-169A8FCC7F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8245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D703D-F88D-422D-BD64-888241B9DE4F}" type="datetimeFigureOut">
              <a:rPr lang="sv-SE" smtClean="0"/>
              <a:t>2015-09-02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53613-A7AA-451E-B9A8-169A8FCC7F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5991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D703D-F88D-422D-BD64-888241B9DE4F}" type="datetimeFigureOut">
              <a:rPr lang="sv-SE" smtClean="0"/>
              <a:t>2015-09-02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53613-A7AA-451E-B9A8-169A8FCC7F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146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D703D-F88D-422D-BD64-888241B9DE4F}" type="datetimeFigureOut">
              <a:rPr lang="sv-SE" smtClean="0"/>
              <a:t>2015-09-02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53613-A7AA-451E-B9A8-169A8FCC7F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1781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D703D-F88D-422D-BD64-888241B9DE4F}" type="datetimeFigureOut">
              <a:rPr lang="sv-SE" smtClean="0"/>
              <a:t>2015-09-02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53613-A7AA-451E-B9A8-169A8FCC7F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5748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D703D-F88D-422D-BD64-888241B9DE4F}" type="datetimeFigureOut">
              <a:rPr lang="sv-SE" smtClean="0"/>
              <a:t>2015-09-02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53613-A7AA-451E-B9A8-169A8FCC7F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457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D703D-F88D-422D-BD64-888241B9DE4F}" type="datetimeFigureOut">
              <a:rPr lang="sv-SE" smtClean="0"/>
              <a:t>2015-09-02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53613-A7AA-451E-B9A8-169A8FCC7F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5352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table.com/?lang=sv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Periodiska systemet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Man kan ha nytta av detta men det kräver viss förförståelse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52563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Ädelgaser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>
            <a:normAutofit fontScale="92500" lnSpcReduction="10000"/>
          </a:bodyPr>
          <a:lstStyle/>
          <a:p>
            <a:r>
              <a:rPr lang="sv-SE" dirty="0" smtClean="0"/>
              <a:t>Ädelgaserna finns längst till höger i periodiska systemet.</a:t>
            </a:r>
          </a:p>
          <a:p>
            <a:r>
              <a:rPr lang="sv-SE" dirty="0" smtClean="0"/>
              <a:t>Helium 	2 protoner  	2 elektroner		2		K-skalet är fullt</a:t>
            </a:r>
          </a:p>
          <a:p>
            <a:r>
              <a:rPr lang="sv-SE" dirty="0" smtClean="0"/>
              <a:t>Neon 	10		10			2-8			(K,L)	</a:t>
            </a:r>
          </a:p>
          <a:p>
            <a:r>
              <a:rPr lang="sv-SE" dirty="0" smtClean="0"/>
              <a:t>Argon	18		18			2-8-8			(K,L,M)</a:t>
            </a:r>
          </a:p>
          <a:p>
            <a:r>
              <a:rPr lang="sv-SE" dirty="0" smtClean="0"/>
              <a:t>Krypton	36		36			2-8-18-8		(K,L,M,N)</a:t>
            </a:r>
          </a:p>
          <a:p>
            <a:r>
              <a:rPr lang="sv-SE" dirty="0" smtClean="0"/>
              <a:t>Xenon	54		54			2-8-18-18-8		</a:t>
            </a:r>
            <a:r>
              <a:rPr lang="sv-SE" dirty="0"/>
              <a:t>(</a:t>
            </a:r>
            <a:r>
              <a:rPr lang="sv-SE" dirty="0" smtClean="0"/>
              <a:t>K,L,M,N,O)</a:t>
            </a:r>
            <a:endParaRPr lang="sv-SE" dirty="0"/>
          </a:p>
          <a:p>
            <a:r>
              <a:rPr lang="sv-SE" dirty="0" smtClean="0"/>
              <a:t>Radon	86		86			2-8-18-32-18-8	</a:t>
            </a:r>
            <a:r>
              <a:rPr lang="sv-SE" dirty="0"/>
              <a:t>(</a:t>
            </a:r>
            <a:r>
              <a:rPr lang="sv-SE" dirty="0" smtClean="0"/>
              <a:t>K,L,M,N,O,P)</a:t>
            </a:r>
          </a:p>
          <a:p>
            <a:r>
              <a:rPr lang="sv-SE" dirty="0" smtClean="0"/>
              <a:t>Man säger att ädelgaser har ädelgasstruktur.</a:t>
            </a:r>
            <a:br>
              <a:rPr lang="sv-SE" dirty="0" smtClean="0"/>
            </a:br>
            <a:r>
              <a:rPr lang="sv-SE" dirty="0" smtClean="0"/>
              <a:t>Ädelgaser reagerar inte med andra ämnen. De har redan en stabil elektronkonfiguration.</a:t>
            </a:r>
            <a:endParaRPr lang="sv-SE" dirty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26185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Beräkning av maxantal elektroner i </a:t>
            </a:r>
            <a:r>
              <a:rPr lang="sv-SE" dirty="0" err="1" smtClean="0"/>
              <a:t>resp</a:t>
            </a:r>
            <a:r>
              <a:rPr lang="sv-SE" dirty="0" smtClean="0"/>
              <a:t> skal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e</a:t>
            </a:r>
            <a:r>
              <a:rPr lang="sv-SE" baseline="30000" dirty="0" smtClean="0"/>
              <a:t>-</a:t>
            </a:r>
            <a:r>
              <a:rPr lang="sv-SE" dirty="0" smtClean="0"/>
              <a:t> </a:t>
            </a:r>
            <a:r>
              <a:rPr lang="sv-SE" baseline="-25000" dirty="0" smtClean="0"/>
              <a:t>max</a:t>
            </a:r>
            <a:r>
              <a:rPr lang="sv-SE" dirty="0" smtClean="0"/>
              <a:t> = 2·n</a:t>
            </a:r>
            <a:r>
              <a:rPr lang="sv-SE" baseline="30000" dirty="0" smtClean="0"/>
              <a:t>2</a:t>
            </a:r>
          </a:p>
          <a:p>
            <a:r>
              <a:rPr lang="sv-SE" dirty="0" smtClean="0"/>
              <a:t>Exempel</a:t>
            </a:r>
          </a:p>
          <a:p>
            <a:r>
              <a:rPr lang="sv-SE" dirty="0" smtClean="0"/>
              <a:t>Hur många elektroner får plats i M skalet</a:t>
            </a:r>
          </a:p>
          <a:p>
            <a:r>
              <a:rPr lang="sv-SE" dirty="0" smtClean="0"/>
              <a:t>M skalet är det 3.e skalet dvs n = 3</a:t>
            </a:r>
          </a:p>
          <a:p>
            <a:r>
              <a:rPr lang="sv-SE" dirty="0"/>
              <a:t>e</a:t>
            </a:r>
            <a:r>
              <a:rPr lang="sv-SE" baseline="30000" dirty="0"/>
              <a:t>-</a:t>
            </a:r>
            <a:r>
              <a:rPr lang="sv-SE" dirty="0"/>
              <a:t> </a:t>
            </a:r>
            <a:r>
              <a:rPr lang="sv-SE" baseline="-25000" dirty="0"/>
              <a:t>max</a:t>
            </a:r>
            <a:r>
              <a:rPr lang="sv-SE" dirty="0"/>
              <a:t> </a:t>
            </a:r>
            <a:r>
              <a:rPr lang="sv-SE" dirty="0" smtClean="0"/>
              <a:t>	= 2·3</a:t>
            </a:r>
            <a:r>
              <a:rPr lang="sv-SE" baseline="30000" dirty="0" smtClean="0"/>
              <a:t>2</a:t>
            </a:r>
            <a:endParaRPr lang="sv-SE" dirty="0" smtClean="0"/>
          </a:p>
          <a:p>
            <a:r>
              <a:rPr lang="sv-SE" dirty="0"/>
              <a:t>e</a:t>
            </a:r>
            <a:r>
              <a:rPr lang="sv-SE" baseline="30000" dirty="0"/>
              <a:t>-</a:t>
            </a:r>
            <a:r>
              <a:rPr lang="sv-SE" dirty="0"/>
              <a:t> </a:t>
            </a:r>
            <a:r>
              <a:rPr lang="sv-SE" baseline="-25000" dirty="0"/>
              <a:t>max</a:t>
            </a:r>
            <a:r>
              <a:rPr lang="sv-SE" dirty="0" smtClean="0"/>
              <a:t> 	= 2·9</a:t>
            </a:r>
          </a:p>
          <a:p>
            <a:r>
              <a:rPr lang="sv-SE" dirty="0"/>
              <a:t>e</a:t>
            </a:r>
            <a:r>
              <a:rPr lang="sv-SE" baseline="30000" dirty="0"/>
              <a:t>-</a:t>
            </a:r>
            <a:r>
              <a:rPr lang="sv-SE" dirty="0"/>
              <a:t> </a:t>
            </a:r>
            <a:r>
              <a:rPr lang="sv-SE" baseline="-25000" dirty="0"/>
              <a:t>max </a:t>
            </a:r>
            <a:r>
              <a:rPr lang="sv-SE" baseline="-25000" dirty="0" smtClean="0"/>
              <a:t>	</a:t>
            </a:r>
            <a:r>
              <a:rPr lang="sv-SE" dirty="0" smtClean="0"/>
              <a:t>= 18</a:t>
            </a:r>
          </a:p>
          <a:p>
            <a:r>
              <a:rPr lang="sv-SE" dirty="0" smtClean="0"/>
              <a:t>I valensskalet (yttersta skalet) är det aldrig fler än 8 elektroner.</a:t>
            </a:r>
            <a:r>
              <a:rPr lang="sv-SE" baseline="30000" dirty="0" smtClean="0"/>
              <a:t/>
            </a:r>
            <a:br>
              <a:rPr lang="sv-SE" baseline="30000" dirty="0" smtClean="0"/>
            </a:br>
            <a:endParaRPr lang="sv-SE" baseline="30000" dirty="0"/>
          </a:p>
          <a:p>
            <a:r>
              <a:rPr lang="sv-SE" dirty="0" smtClean="0"/>
              <a:t>  Hur många elektroner får plats max i N-skalet?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53184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Atomer strävar efter ädelgasstruktur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Det tycks som att atomer strävar efter en liknande elektronkonfiguration som ädelgaserna.</a:t>
            </a:r>
          </a:p>
          <a:p>
            <a:r>
              <a:rPr lang="sv-SE" dirty="0" smtClean="0"/>
              <a:t>Genom att uppnå ädelgasstruktur når atomen ett stabilt tillstånd.</a:t>
            </a:r>
          </a:p>
          <a:p>
            <a:r>
              <a:rPr lang="sv-SE" dirty="0" smtClean="0"/>
              <a:t>Atomer kan uppnå ädelgasstruktur på flera olika sätt.</a:t>
            </a:r>
          </a:p>
          <a:p>
            <a:r>
              <a:rPr lang="sv-SE" dirty="0" smtClean="0"/>
              <a:t>De kan dela elektroner med andra atomer, </a:t>
            </a:r>
            <a:r>
              <a:rPr lang="sv-SE" dirty="0" err="1" smtClean="0"/>
              <a:t>sk</a:t>
            </a:r>
            <a:r>
              <a:rPr lang="sv-SE" dirty="0" smtClean="0"/>
              <a:t> elektronparbindning vilket är vanligt i molekyler.</a:t>
            </a:r>
          </a:p>
          <a:p>
            <a:r>
              <a:rPr lang="sv-SE" dirty="0" smtClean="0"/>
              <a:t>De kan lämna ifrån sig eller ta upp elektroner, vilket är vanligt bland joner.</a:t>
            </a:r>
          </a:p>
          <a:p>
            <a:r>
              <a:rPr lang="sv-SE" dirty="0" smtClean="0"/>
              <a:t>Jonföreningar består av joner som har olika laddning.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1144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Molekylbindning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T.ex. grundämnet väte förekommer i rumstemperatur alltid parvis och då i gasform.</a:t>
            </a:r>
          </a:p>
          <a:p>
            <a:r>
              <a:rPr lang="sv-SE" dirty="0" smtClean="0"/>
              <a:t>H</a:t>
            </a:r>
            <a:r>
              <a:rPr lang="sv-SE" baseline="-25000" dirty="0" smtClean="0"/>
              <a:t>2</a:t>
            </a:r>
            <a:r>
              <a:rPr lang="sv-SE" dirty="0" smtClean="0"/>
              <a:t> </a:t>
            </a:r>
            <a:r>
              <a:rPr lang="sv-SE" baseline="-25000" dirty="0" smtClean="0"/>
              <a:t>(g)</a:t>
            </a:r>
          </a:p>
          <a:p>
            <a:r>
              <a:rPr lang="sv-SE" dirty="0" smtClean="0"/>
              <a:t>Väte har atomnummer 1, dvs en proton och en elektron.</a:t>
            </a:r>
          </a:p>
          <a:p>
            <a:r>
              <a:rPr lang="sv-SE" dirty="0" smtClean="0"/>
              <a:t>Två väteatomer kan koppla ihop sig och dela elektroner. Elektronparbindning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1815" y="4538408"/>
            <a:ext cx="3096570" cy="146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180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</a:t>
            </a:r>
            <a:r>
              <a:rPr lang="sv-SE" baseline="-25000" dirty="0" smtClean="0"/>
              <a:t>2</a:t>
            </a:r>
            <a:r>
              <a:rPr lang="sv-SE" dirty="0" smtClean="0"/>
              <a:t>O		Molekylbindning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Syre med atomnummer 8 har 2 elektroner i K-skalet och 6 valenselektroner i L-skalet</a:t>
            </a:r>
          </a:p>
          <a:p>
            <a:r>
              <a:rPr lang="sv-SE" dirty="0" smtClean="0"/>
              <a:t>Två väte atomer med var sin valenselektron kopplar gärna ihop sig med Syre. Dubbel elektronparbindning</a:t>
            </a:r>
            <a:r>
              <a:rPr lang="sv-SE" dirty="0"/>
              <a:t>.</a:t>
            </a:r>
            <a:endParaRPr lang="sv-SE" dirty="0" smtClean="0"/>
          </a:p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399" y="3728561"/>
            <a:ext cx="5207002" cy="3033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514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Jonförening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Natrium har 11 elektroner ( 2-8-1) varav  en valenselektron.</a:t>
            </a:r>
          </a:p>
          <a:p>
            <a:r>
              <a:rPr lang="sv-SE" dirty="0" smtClean="0"/>
              <a:t>Om natrium tappar sin valenselektron och uppnår ädelgasstruktur, med fullt yttersta skal, finns 11 protoner och 10 elektroner. Natrium blir en positivt laddad jon. </a:t>
            </a:r>
          </a:p>
          <a:p>
            <a:r>
              <a:rPr lang="sv-SE" dirty="0" smtClean="0"/>
              <a:t>Na</a:t>
            </a:r>
            <a:r>
              <a:rPr lang="sv-SE" baseline="30000" dirty="0" smtClean="0"/>
              <a:t>+</a:t>
            </a:r>
          </a:p>
          <a:p>
            <a:r>
              <a:rPr lang="sv-SE" dirty="0" smtClean="0"/>
              <a:t>Klor har atomnummer 17 dvs 17 protoner och 17 elektroner (2-8-7)</a:t>
            </a:r>
          </a:p>
          <a:p>
            <a:r>
              <a:rPr lang="sv-SE" dirty="0" smtClean="0"/>
              <a:t>Klor har 7 valenselektroner</a:t>
            </a:r>
          </a:p>
          <a:p>
            <a:r>
              <a:rPr lang="sv-SE" dirty="0" smtClean="0"/>
              <a:t>Om den lyckas ta till sig en elektron till, har den fullt yttersta skal, ädelgasstruktur. Samtidigt uppstår en laddning.</a:t>
            </a:r>
          </a:p>
          <a:p>
            <a:r>
              <a:rPr lang="sv-SE" dirty="0" err="1" smtClean="0"/>
              <a:t>Cl</a:t>
            </a:r>
            <a:r>
              <a:rPr lang="sv-SE" baseline="30000" dirty="0" smtClean="0"/>
              <a:t>-</a:t>
            </a:r>
            <a:r>
              <a:rPr lang="sv-SE" dirty="0" smtClean="0"/>
              <a:t>	(</a:t>
            </a:r>
            <a:r>
              <a:rPr lang="sv-SE" dirty="0" err="1" smtClean="0"/>
              <a:t>klorjon</a:t>
            </a:r>
            <a:r>
              <a:rPr lang="sv-SE" dirty="0" smtClean="0"/>
              <a:t>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11230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900" y="748391"/>
            <a:ext cx="6121400" cy="5106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82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Den positiva Natriumjonen och den negativa klorjonen dras till varandra pga. elektrostatiska krafter</a:t>
            </a:r>
            <a:endParaRPr lang="sv-SE" dirty="0"/>
          </a:p>
        </p:txBody>
      </p:sp>
      <p:pic>
        <p:nvPicPr>
          <p:cNvPr id="5" name="Platshållare för innehåll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650" y="1905794"/>
            <a:ext cx="10172700" cy="4191000"/>
          </a:xfrm>
        </p:spPr>
      </p:pic>
    </p:spTree>
    <p:extLst>
      <p:ext uri="{BB962C8B-B14F-4D97-AF65-F5344CB8AC3E}">
        <p14:creationId xmlns:p14="http://schemas.microsoft.com/office/powerpoint/2010/main" val="3903219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Periodiska systemet är uppbyggt av perioder och grupper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Perioder är vågräta eller rader </a:t>
            </a:r>
          </a:p>
          <a:p>
            <a:r>
              <a:rPr lang="sv-SE" dirty="0" smtClean="0"/>
              <a:t>Och grupper är lodräta eller kolumner</a:t>
            </a:r>
            <a:endParaRPr lang="sv-SE" dirty="0"/>
          </a:p>
        </p:txBody>
      </p:sp>
      <p:cxnSp>
        <p:nvCxnSpPr>
          <p:cNvPr id="5" name="Rak pil 4"/>
          <p:cNvCxnSpPr/>
          <p:nvPr/>
        </p:nvCxnSpPr>
        <p:spPr>
          <a:xfrm>
            <a:off x="5626100" y="2070100"/>
            <a:ext cx="28956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k pil 6"/>
          <p:cNvCxnSpPr/>
          <p:nvPr/>
        </p:nvCxnSpPr>
        <p:spPr>
          <a:xfrm>
            <a:off x="3048000" y="2730500"/>
            <a:ext cx="0" cy="2082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8256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Grundämnen inom samma period har lika många elektronskal</a:t>
            </a:r>
            <a:endParaRPr lang="sv-SE" dirty="0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901" y="1825625"/>
            <a:ext cx="6216197" cy="4351338"/>
          </a:xfrm>
        </p:spPr>
      </p:pic>
    </p:spTree>
    <p:extLst>
      <p:ext uri="{BB962C8B-B14F-4D97-AF65-F5344CB8AC3E}">
        <p14:creationId xmlns:p14="http://schemas.microsoft.com/office/powerpoint/2010/main" val="986341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En atom innehåller tre partiklar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I atomkärnan finns protoner som är positivt laddade p</a:t>
            </a:r>
            <a:r>
              <a:rPr lang="sv-SE" baseline="30000" dirty="0" smtClean="0"/>
              <a:t>+</a:t>
            </a:r>
            <a:endParaRPr lang="sv-SE" dirty="0" smtClean="0"/>
          </a:p>
          <a:p>
            <a:r>
              <a:rPr lang="sv-SE" dirty="0" smtClean="0"/>
              <a:t>I kärnan finns även neutroner som är oladdade n</a:t>
            </a:r>
            <a:r>
              <a:rPr lang="sv-SE" baseline="30000" dirty="0" smtClean="0"/>
              <a:t>0</a:t>
            </a:r>
            <a:endParaRPr lang="sv-SE" dirty="0" smtClean="0"/>
          </a:p>
          <a:p>
            <a:r>
              <a:rPr lang="sv-SE" dirty="0" smtClean="0"/>
              <a:t>Runt kärnan rör sig elektroner, de är negativt laddade e</a:t>
            </a:r>
            <a:r>
              <a:rPr lang="sv-SE" baseline="30000" dirty="0" smtClean="0"/>
              <a:t>-</a:t>
            </a:r>
            <a:endParaRPr lang="sv-SE" dirty="0" smtClean="0"/>
          </a:p>
          <a:p>
            <a:r>
              <a:rPr lang="sv-SE" dirty="0" smtClean="0"/>
              <a:t>Denna modell av atomen är starkt förenklad men duger för den förståelse som förväntas på grundskolenivå.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92" y="4787900"/>
            <a:ext cx="1976561" cy="1230409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200" y="4648200"/>
            <a:ext cx="1911371" cy="19050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06" t="40893" r="33888" b="22491"/>
          <a:stretch/>
        </p:blipFill>
        <p:spPr>
          <a:xfrm>
            <a:off x="8720208" y="4349750"/>
            <a:ext cx="2679700" cy="250190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7752" y="4908627"/>
            <a:ext cx="1670732" cy="1384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841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Grundämnen inom samma grupp har lika många valenselektroner</a:t>
            </a:r>
            <a:endParaRPr lang="sv-SE" dirty="0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187734"/>
            <a:ext cx="5181600" cy="3627120"/>
          </a:xfrm>
        </p:spPr>
      </p:pic>
      <p:sp>
        <p:nvSpPr>
          <p:cNvPr id="5" name="Platshållare för innehåll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smtClean="0"/>
              <a:t>Grundämnen inom samma grupp   (lodrät, kolumn) har liknande elektronkonfiguration. Och reagerar på liknande sätt.</a:t>
            </a:r>
          </a:p>
          <a:p>
            <a:r>
              <a:rPr lang="sv-SE" dirty="0" smtClean="0"/>
              <a:t>Gruppen längst till vänster har en valenselektron och bildar lätt positiva joner.</a:t>
            </a:r>
          </a:p>
          <a:p>
            <a:r>
              <a:rPr lang="sv-SE" dirty="0" smtClean="0"/>
              <a:t>Längst till höger finns ädelgaserna</a:t>
            </a:r>
          </a:p>
          <a:p>
            <a:r>
              <a:rPr lang="sv-SE" dirty="0" smtClean="0"/>
              <a:t>Grupp 17 näst längst till höger har 7 valenselektroner och bildar lätt negativa joner.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1418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/>
        </p:nvSpPr>
        <p:spPr>
          <a:xfrm>
            <a:off x="4871898" y="6127234"/>
            <a:ext cx="33118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/>
              <a:t>http://</a:t>
            </a:r>
            <a:r>
              <a:rPr lang="sv-SE" dirty="0">
                <a:hlinkClick r:id="rId2"/>
              </a:rPr>
              <a:t>www.ptable.com</a:t>
            </a:r>
            <a:r>
              <a:rPr lang="sv-SE" dirty="0"/>
              <a:t>/?lang=sv</a:t>
            </a:r>
          </a:p>
        </p:txBody>
      </p:sp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Grupper har olika namn</a:t>
            </a:r>
            <a:endParaRPr lang="sv-SE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Grupp 1 Alkalimetaller</a:t>
            </a:r>
            <a:endParaRPr lang="sv-SE" dirty="0"/>
          </a:p>
          <a:p>
            <a:r>
              <a:rPr lang="sv-SE" dirty="0" smtClean="0"/>
              <a:t>Grupp 2 Alkaliska jordartsmetaller</a:t>
            </a:r>
          </a:p>
          <a:p>
            <a:r>
              <a:rPr lang="sv-SE" dirty="0" smtClean="0"/>
              <a:t>Grupp 3-12 övergångsmetaller</a:t>
            </a:r>
          </a:p>
          <a:p>
            <a:r>
              <a:rPr lang="sv-SE" dirty="0" smtClean="0"/>
              <a:t>Grupp 13 Borgruppen</a:t>
            </a:r>
          </a:p>
          <a:p>
            <a:r>
              <a:rPr lang="sv-SE" dirty="0" smtClean="0"/>
              <a:t>Grupp 14 Kolgruppen</a:t>
            </a:r>
          </a:p>
          <a:p>
            <a:r>
              <a:rPr lang="sv-SE" dirty="0" smtClean="0"/>
              <a:t>Grupp 15 Kvävegruppen</a:t>
            </a:r>
          </a:p>
          <a:p>
            <a:r>
              <a:rPr lang="sv-SE" dirty="0" smtClean="0"/>
              <a:t>Grupp 16 Syregruppen</a:t>
            </a:r>
          </a:p>
          <a:p>
            <a:r>
              <a:rPr lang="sv-SE" dirty="0" smtClean="0"/>
              <a:t>Grupp 17 Halogener</a:t>
            </a:r>
          </a:p>
          <a:p>
            <a:r>
              <a:rPr lang="sv-SE" dirty="0" smtClean="0"/>
              <a:t>Grupp 18 Ädelgaser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24683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Isotoper = varianter av grundämnen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857374"/>
            <a:ext cx="6667500" cy="500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69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Slut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Det finns lite instuderingsuppgifter att jobba med.</a:t>
            </a:r>
          </a:p>
          <a:p>
            <a:r>
              <a:rPr lang="sv-SE" dirty="0" smtClean="0"/>
              <a:t>Jag lägger ut föreläsning och instuderingsfrågor på bloggen.</a:t>
            </a:r>
          </a:p>
        </p:txBody>
      </p:sp>
    </p:spTree>
    <p:extLst>
      <p:ext uri="{BB962C8B-B14F-4D97-AF65-F5344CB8AC3E}">
        <p14:creationId xmlns:p14="http://schemas.microsoft.com/office/powerpoint/2010/main" val="3616966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Antalet protoner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I det periodiska systemet är grundämnena ordnade efter antalet protoner.</a:t>
            </a:r>
          </a:p>
          <a:p>
            <a:r>
              <a:rPr lang="sv-SE" dirty="0" smtClean="0"/>
              <a:t>Väte har t.ex. atomnummer 1</a:t>
            </a:r>
          </a:p>
          <a:p>
            <a:r>
              <a:rPr lang="sv-SE" dirty="0" smtClean="0"/>
              <a:t>Med hjälp av atomnumret kan vi veta hur många protoner det aktuella grundämnet har.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317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3856" y="0"/>
            <a:ext cx="93642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15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Grundämnen saknar laddning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Ett grundämne är inte laddat, den elektriska laddningen är neutral.</a:t>
            </a:r>
          </a:p>
          <a:p>
            <a:r>
              <a:rPr lang="sv-SE" dirty="0" smtClean="0"/>
              <a:t>Protoner p</a:t>
            </a:r>
            <a:r>
              <a:rPr lang="sv-SE" baseline="30000" dirty="0" smtClean="0"/>
              <a:t>+ </a:t>
            </a:r>
            <a:r>
              <a:rPr lang="sv-SE" dirty="0" smtClean="0"/>
              <a:t> är positivt laddade och elektroner e</a:t>
            </a:r>
            <a:r>
              <a:rPr lang="sv-SE" baseline="30000" dirty="0" smtClean="0"/>
              <a:t>-</a:t>
            </a:r>
            <a:r>
              <a:rPr lang="sv-SE" dirty="0" smtClean="0"/>
              <a:t> är negativt laddade.</a:t>
            </a:r>
          </a:p>
          <a:p>
            <a:r>
              <a:rPr lang="sv-SE" dirty="0" smtClean="0"/>
              <a:t>För att grundämnet ska få en neutral laddning måste det finnas lika många elektroner som protoner.</a:t>
            </a:r>
          </a:p>
          <a:p>
            <a:r>
              <a:rPr lang="sv-SE" dirty="0" smtClean="0"/>
              <a:t>Ex grundämnet Natrium Na har atomnummer 11</a:t>
            </a:r>
            <a:br>
              <a:rPr lang="sv-SE" dirty="0" smtClean="0"/>
            </a:br>
            <a:r>
              <a:rPr lang="sv-SE" dirty="0" smtClean="0"/>
              <a:t>Det säger oss att det finns 11 p</a:t>
            </a:r>
            <a:r>
              <a:rPr lang="sv-SE" baseline="30000" dirty="0" smtClean="0"/>
              <a:t>+</a:t>
            </a:r>
            <a:r>
              <a:rPr lang="sv-SE" dirty="0" smtClean="0"/>
              <a:t> och 11 e</a:t>
            </a:r>
            <a:r>
              <a:rPr lang="sv-SE" baseline="30000" dirty="0" smtClean="0"/>
              <a:t>-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1537" y="4552950"/>
            <a:ext cx="2143125" cy="230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19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Beräkning av antalet neutroner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Atommassan </a:t>
            </a:r>
            <a:r>
              <a:rPr lang="sv-SE" dirty="0" smtClean="0"/>
              <a:t>som anges för varje grundämne i periodiska systemet anger </a:t>
            </a:r>
            <a:r>
              <a:rPr lang="sv-SE" dirty="0" smtClean="0"/>
              <a:t>atomens vikt.</a:t>
            </a:r>
            <a:endParaRPr lang="sv-SE" dirty="0" smtClean="0"/>
          </a:p>
          <a:p>
            <a:r>
              <a:rPr lang="sv-SE" dirty="0" smtClean="0"/>
              <a:t>En proton väger ca 1 u	(universella massenheten = u)</a:t>
            </a:r>
          </a:p>
          <a:p>
            <a:r>
              <a:rPr lang="sv-SE" dirty="0" smtClean="0"/>
              <a:t>En neutron väger ca 1 u</a:t>
            </a:r>
          </a:p>
          <a:p>
            <a:r>
              <a:rPr lang="sv-SE" dirty="0" smtClean="0"/>
              <a:t>Atommassa – atomnummer = antal neutroner</a:t>
            </a:r>
          </a:p>
          <a:p>
            <a:r>
              <a:rPr lang="sv-SE" dirty="0" smtClean="0"/>
              <a:t>Ex Natrium har Atommassan 22,989770 vilket vi avrundar till≈23</a:t>
            </a:r>
          </a:p>
          <a:p>
            <a:r>
              <a:rPr lang="sv-SE" dirty="0" smtClean="0"/>
              <a:t>23-11 = 12 neutroner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1537" y="4581525"/>
            <a:ext cx="2295525" cy="227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301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Hur många protoner har grundämnet Guld</a:t>
            </a:r>
          </a:p>
          <a:p>
            <a:endParaRPr lang="sv-SE" dirty="0"/>
          </a:p>
          <a:p>
            <a:r>
              <a:rPr lang="sv-SE" dirty="0" smtClean="0"/>
              <a:t>Ledning:</a:t>
            </a:r>
            <a:br>
              <a:rPr lang="sv-SE" dirty="0" smtClean="0"/>
            </a:br>
            <a:r>
              <a:rPr lang="sv-SE" dirty="0" smtClean="0"/>
              <a:t>Atommassa – atomnummer = antalet neutroner</a:t>
            </a:r>
          </a:p>
          <a:p>
            <a:endParaRPr lang="sv-SE" dirty="0"/>
          </a:p>
          <a:p>
            <a:r>
              <a:rPr lang="sv-SE" dirty="0" smtClean="0"/>
              <a:t>196,96655U ≈197u</a:t>
            </a:r>
          </a:p>
          <a:p>
            <a:r>
              <a:rPr lang="sv-SE" dirty="0" smtClean="0"/>
              <a:t>197-79=118 neutroner</a:t>
            </a:r>
          </a:p>
          <a:p>
            <a:r>
              <a:rPr lang="sv-SE" dirty="0" smtClean="0"/>
              <a:t>Tyngre grundämnen tenderar att ha fler neutroner. De behövs för att utjämna </a:t>
            </a:r>
            <a:r>
              <a:rPr lang="sv-SE" dirty="0" err="1" smtClean="0"/>
              <a:t>repellationskraften</a:t>
            </a:r>
            <a:r>
              <a:rPr lang="sv-SE" dirty="0" smtClean="0"/>
              <a:t> hos många protoner.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7108" y="365125"/>
            <a:ext cx="3584242" cy="253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036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Elektronskal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I den atommodell vi använder tänker vi oss att elektronerna rör sig inom vissa nivåer eller avstånd från kärnan.</a:t>
            </a:r>
          </a:p>
          <a:p>
            <a:r>
              <a:rPr lang="sv-SE" dirty="0" smtClean="0"/>
              <a:t>Vi kallar dessa nivåer för elektronskal</a:t>
            </a:r>
          </a:p>
          <a:p>
            <a:r>
              <a:rPr lang="sv-SE" dirty="0" smtClean="0"/>
              <a:t>Elektronskalen benämns inifrån och ut K,L,M,N osv.</a:t>
            </a:r>
          </a:p>
          <a:p>
            <a:r>
              <a:rPr lang="sv-SE" dirty="0" smtClean="0"/>
              <a:t>Det får bara plats ett visst antal elektroner i </a:t>
            </a:r>
            <a:br>
              <a:rPr lang="sv-SE" dirty="0" smtClean="0"/>
            </a:br>
            <a:r>
              <a:rPr lang="sv-SE" dirty="0" smtClean="0"/>
              <a:t>elektronskalen, 2,8,8 (oftast…)</a:t>
            </a:r>
          </a:p>
          <a:p>
            <a:r>
              <a:rPr lang="sv-SE" dirty="0" smtClean="0"/>
              <a:t>I princip fylls skalen på från det inre</a:t>
            </a:r>
            <a:br>
              <a:rPr lang="sv-SE" dirty="0" smtClean="0"/>
            </a:br>
            <a:r>
              <a:rPr lang="sv-SE" dirty="0" smtClean="0"/>
              <a:t>När detta skal är fullt fylls nästa skal</a:t>
            </a:r>
            <a:br>
              <a:rPr lang="sv-SE" dirty="0" smtClean="0"/>
            </a:br>
            <a:r>
              <a:rPr lang="sv-SE" dirty="0" smtClean="0"/>
              <a:t>osv.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0305" y="3872820"/>
            <a:ext cx="4344390" cy="298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528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Valenselektroner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De elektroner som befinner sig i det yttersta elektronskalet, valensskalet, kallas valenselektroner.</a:t>
            </a:r>
          </a:p>
          <a:p>
            <a:r>
              <a:rPr lang="sv-SE" dirty="0" smtClean="0"/>
              <a:t>Kol t.ex. har 4 valenselektroner.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2100" y="2695575"/>
            <a:ext cx="5549900" cy="416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315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688</Words>
  <Application>Microsoft Office PowerPoint</Application>
  <PresentationFormat>Anpassad</PresentationFormat>
  <Paragraphs>108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23</vt:i4>
      </vt:variant>
    </vt:vector>
  </HeadingPairs>
  <TitlesOfParts>
    <vt:vector size="24" baseType="lpstr">
      <vt:lpstr>Office-tema</vt:lpstr>
      <vt:lpstr>Periodiska systemet</vt:lpstr>
      <vt:lpstr>En atom innehåller tre partiklar</vt:lpstr>
      <vt:lpstr>Antalet protoner</vt:lpstr>
      <vt:lpstr>PowerPoint-presentation</vt:lpstr>
      <vt:lpstr>Grundämnen saknar laddning</vt:lpstr>
      <vt:lpstr>Beräkning av antalet neutroner</vt:lpstr>
      <vt:lpstr>Övning</vt:lpstr>
      <vt:lpstr>Elektronskal</vt:lpstr>
      <vt:lpstr>Valenselektroner</vt:lpstr>
      <vt:lpstr>Ädelgaser</vt:lpstr>
      <vt:lpstr>Beräkning av maxantal elektroner i resp skal</vt:lpstr>
      <vt:lpstr>Atomer strävar efter ädelgasstruktur</vt:lpstr>
      <vt:lpstr>Molekylbindning</vt:lpstr>
      <vt:lpstr>H2O  Molekylbindning</vt:lpstr>
      <vt:lpstr>Jonförening</vt:lpstr>
      <vt:lpstr>PowerPoint-presentation</vt:lpstr>
      <vt:lpstr>Den positiva Natriumjonen och den negativa klorjonen dras till varandra pga. elektrostatiska krafter</vt:lpstr>
      <vt:lpstr>Periodiska systemet är uppbyggt av perioder och grupper</vt:lpstr>
      <vt:lpstr>Grundämnen inom samma period har lika många elektronskal</vt:lpstr>
      <vt:lpstr>Grundämnen inom samma grupp har lika många valenselektroner</vt:lpstr>
      <vt:lpstr>Grupper har olika namn</vt:lpstr>
      <vt:lpstr>Isotoper = varianter av grundämnen</vt:lpstr>
      <vt:lpstr>Slut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Periodiska systemet</dc:title>
  <dc:creator>Magnus Lagerberg</dc:creator>
  <cp:lastModifiedBy>Magnus Lagerberg</cp:lastModifiedBy>
  <cp:revision>25</cp:revision>
  <dcterms:created xsi:type="dcterms:W3CDTF">2015-08-26T19:56:15Z</dcterms:created>
  <dcterms:modified xsi:type="dcterms:W3CDTF">2015-09-02T08:05:16Z</dcterms:modified>
</cp:coreProperties>
</file>