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305" r:id="rId5"/>
    <p:sldId id="259" r:id="rId6"/>
    <p:sldId id="260" r:id="rId7"/>
    <p:sldId id="300" r:id="rId8"/>
    <p:sldId id="302" r:id="rId9"/>
    <p:sldId id="261" r:id="rId10"/>
    <p:sldId id="262" r:id="rId11"/>
    <p:sldId id="263" r:id="rId12"/>
    <p:sldId id="299" r:id="rId13"/>
    <p:sldId id="301" r:id="rId14"/>
    <p:sldId id="264" r:id="rId15"/>
    <p:sldId id="291" r:id="rId16"/>
    <p:sldId id="265" r:id="rId17"/>
    <p:sldId id="266" r:id="rId18"/>
    <p:sldId id="303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307" r:id="rId28"/>
    <p:sldId id="308" r:id="rId29"/>
    <p:sldId id="275" r:id="rId30"/>
    <p:sldId id="276" r:id="rId31"/>
    <p:sldId id="277" r:id="rId32"/>
    <p:sldId id="304" r:id="rId33"/>
    <p:sldId id="278" r:id="rId34"/>
    <p:sldId id="306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98" r:id="rId44"/>
    <p:sldId id="287" r:id="rId45"/>
    <p:sldId id="294" r:id="rId46"/>
    <p:sldId id="292" r:id="rId47"/>
    <p:sldId id="293" r:id="rId48"/>
    <p:sldId id="296" r:id="rId49"/>
    <p:sldId id="288" r:id="rId50"/>
    <p:sldId id="295" r:id="rId51"/>
    <p:sldId id="289" r:id="rId52"/>
    <p:sldId id="297" r:id="rId53"/>
    <p:sldId id="29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19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48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5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37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44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51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9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89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59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52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72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97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02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36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15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8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EA073-D80A-4A3C-B2DD-A97C2BE27E15}" type="datetimeFigureOut">
              <a:rPr lang="sv-SE" smtClean="0"/>
              <a:pPr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31114A-D28A-4421-9FBB-7A146A0981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01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ommons.wikimedia.org/wiki/File:Cellulose-3D-balls.png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s1.mm.bing.net/images/thumbnail.aspx?q=332981674548&amp;id=70919edd84003458b0d4f8abbc4d6b4f&amp;url=http%3a%2f%2fwww.klaraspraket.se%2fgfx%2fpenna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3108"/>
            <a:ext cx="38690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539552" y="1916832"/>
            <a:ext cx="5113338" cy="1470025"/>
          </a:xfrm>
        </p:spPr>
        <p:txBody>
          <a:bodyPr/>
          <a:lstStyle/>
          <a:p>
            <a:r>
              <a:rPr lang="sv-SE" dirty="0" smtClean="0"/>
              <a:t>Kol och kolföreningar</a:t>
            </a:r>
            <a:endParaRPr lang="sv-SE" dirty="0"/>
          </a:p>
        </p:txBody>
      </p:sp>
      <p:pic>
        <p:nvPicPr>
          <p:cNvPr id="1026" name="Picture 2" descr="http://ts4.mm.bing.net/images/thumbnail.aspx?q=304259269639&amp;id=49b502c1cbbb586211958d8c2dd337c1&amp;url=http%3a%2f%2fwww.juwelier-vanrijswijk.nl%2fassets%2fimages%2fDiama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90354"/>
            <a:ext cx="1884040" cy="192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images/thumbnail.aspx?q=306892376849&amp;id=5002e0e1bb6eac35f7ae5e9d9f671ba6&amp;url=http%3a%2f%2fupload.wikimedia.org%2fwikipedia%2fcommons%2fthumb%2f8%2f89%2fGrafit_Czechy_Stare_Mesto.jpg%2f800px-Grafit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46" y="1916832"/>
            <a:ext cx="152400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Grafit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484785"/>
            <a:ext cx="7772870" cy="2448271"/>
          </a:xfrm>
        </p:spPr>
        <p:txBody>
          <a:bodyPr>
            <a:normAutofit/>
          </a:bodyPr>
          <a:lstStyle/>
          <a:p>
            <a:r>
              <a:rPr lang="sv-SE" sz="2800" dirty="0" smtClean="0"/>
              <a:t>I grafit ligger atomerna i lager som kan glida längs varandra.</a:t>
            </a:r>
          </a:p>
          <a:p>
            <a:r>
              <a:rPr lang="sv-SE" sz="2800" dirty="0" smtClean="0"/>
              <a:t>Därför är grafit mjukt och används som smörjmedel och i blyerts.</a:t>
            </a:r>
            <a:endParaRPr lang="sv-SE" sz="2800" dirty="0"/>
          </a:p>
        </p:txBody>
      </p:sp>
      <p:pic>
        <p:nvPicPr>
          <p:cNvPr id="4" name="Picture 6" descr="graf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44800"/>
            <a:ext cx="2411413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BAA8F0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3" t="23248" r="24208" b="58620"/>
          <a:stretch>
            <a:fillRect/>
          </a:stretch>
        </p:blipFill>
        <p:spPr bwMode="auto">
          <a:xfrm>
            <a:off x="5508104" y="3933056"/>
            <a:ext cx="3240087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Amorft kol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628801"/>
            <a:ext cx="7772870" cy="41624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I amorft kol – till exempel träkol – ligger kolatomerna huller om buller. </a:t>
            </a:r>
          </a:p>
          <a:p>
            <a:r>
              <a:rPr lang="sv-SE" sz="2800" dirty="0" smtClean="0"/>
              <a:t>Stenkol, träkol och aktivt kol är amorft kol.</a:t>
            </a:r>
            <a:endParaRPr lang="sv-SE" sz="2800" dirty="0"/>
          </a:p>
        </p:txBody>
      </p:sp>
      <p:pic>
        <p:nvPicPr>
          <p:cNvPr id="4098" name="Picture 2" descr="http://ts3.mm.bing.net/images/thumbnail.aspx?q=328552882286&amp;id=e96432c394a9bc0119fc8cb88f76d60b&amp;url=http%3a%2f%2fupload.wikimedia.org%2fwikipedia%2fcommons%2fthumb%2f9%2f90%2fAmorphous_Carbon.png%2f250px-Amorphous_Carb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52975"/>
            <a:ext cx="381237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Träkol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412776"/>
            <a:ext cx="7772870" cy="4378425"/>
          </a:xfrm>
        </p:spPr>
        <p:txBody>
          <a:bodyPr>
            <a:normAutofit/>
          </a:bodyPr>
          <a:lstStyle/>
          <a:p>
            <a:r>
              <a:rPr lang="sv-SE" sz="2800" dirty="0" smtClean="0"/>
              <a:t>Man kan tillverka träkol genom att hetta upp trä utan syretillförsel. Det kallas torrdestillation.</a:t>
            </a:r>
            <a:endParaRPr lang="sv-S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032448" cy="30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619673" y="5949280"/>
            <a:ext cx="633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Tillverkning av träkol i en kolmila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4967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Kan du?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556793"/>
            <a:ext cx="7343054" cy="4234408"/>
          </a:xfrm>
        </p:spPr>
        <p:txBody>
          <a:bodyPr>
            <a:noAutofit/>
          </a:bodyPr>
          <a:lstStyle/>
          <a:p>
            <a:r>
              <a:rPr lang="sv-SE" sz="2800" dirty="0" smtClean="0"/>
              <a:t>Vilka olika former av rent kol finns det?</a:t>
            </a:r>
          </a:p>
          <a:p>
            <a:r>
              <a:rPr lang="sv-SE" sz="2800" dirty="0" smtClean="0"/>
              <a:t>Varför är diamant så hårt?</a:t>
            </a:r>
          </a:p>
          <a:p>
            <a:r>
              <a:rPr lang="sv-SE" sz="2800" dirty="0" smtClean="0"/>
              <a:t>Vilken form av kol ingår  i blyertspennor?</a:t>
            </a:r>
          </a:p>
          <a:p>
            <a:r>
              <a:rPr lang="sv-SE" sz="2800" dirty="0" smtClean="0"/>
              <a:t>Vad skiljer amorft kol från de övriga formerna av kol?</a:t>
            </a:r>
          </a:p>
          <a:p>
            <a:endParaRPr lang="sv-SE" sz="2800" dirty="0"/>
          </a:p>
          <a:p>
            <a:r>
              <a:rPr lang="sv-SE" sz="2800" dirty="0" smtClean="0"/>
              <a:t>Kan man tillverka diamanter?</a:t>
            </a:r>
          </a:p>
          <a:p>
            <a:r>
              <a:rPr lang="sv-SE" sz="2800" dirty="0" smtClean="0"/>
              <a:t>Är vatten en organisk förening?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9139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Kolväten är grunden i organisk kemi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Varje kolatom kan binda </a:t>
            </a:r>
            <a:r>
              <a:rPr lang="sv-SE" sz="2800" u="sng" dirty="0" smtClean="0"/>
              <a:t>fyra</a:t>
            </a:r>
            <a:r>
              <a:rPr lang="sv-SE" sz="2800" dirty="0" smtClean="0"/>
              <a:t> andra atomer och det gör att det finns miljontals kolföreningar.</a:t>
            </a:r>
            <a:endParaRPr lang="sv-SE" sz="2800" dirty="0"/>
          </a:p>
        </p:txBody>
      </p:sp>
      <p:pic>
        <p:nvPicPr>
          <p:cNvPr id="4" name="Picture 5" descr="98F45F7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7939" r="56425" b="46190"/>
          <a:stretch>
            <a:fillRect/>
          </a:stretch>
        </p:blipFill>
        <p:spPr bwMode="auto">
          <a:xfrm>
            <a:off x="4265432" y="2711450"/>
            <a:ext cx="489585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15416"/>
            <a:ext cx="11161240" cy="77768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83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Olika modeller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Molekyl eller summaformel visar</a:t>
            </a:r>
          </a:p>
          <a:p>
            <a:pPr marL="0" indent="0">
              <a:buNone/>
            </a:pPr>
            <a:r>
              <a:rPr lang="sv-SE" sz="2800" dirty="0"/>
              <a:t>h</a:t>
            </a:r>
            <a:r>
              <a:rPr lang="sv-SE" sz="2800" dirty="0" smtClean="0"/>
              <a:t>ur man skriver med kemiska </a:t>
            </a:r>
          </a:p>
          <a:p>
            <a:pPr marL="0" indent="0">
              <a:buNone/>
            </a:pPr>
            <a:r>
              <a:rPr lang="sv-SE" sz="2800" dirty="0"/>
              <a:t>t</a:t>
            </a:r>
            <a:r>
              <a:rPr lang="sv-SE" sz="2800" dirty="0" smtClean="0"/>
              <a:t>ecken.</a:t>
            </a:r>
          </a:p>
          <a:p>
            <a:endParaRPr lang="sv-SE" sz="2800" dirty="0"/>
          </a:p>
          <a:p>
            <a:r>
              <a:rPr lang="sv-SE" sz="2800" dirty="0" smtClean="0"/>
              <a:t>Strukturformler visar hur atomer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sitter ihop med varandra.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84380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Kolväten är grunden i organisk kemi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sv-SE" sz="2400" b="1" dirty="0" smtClean="0"/>
              <a:t>Kolväten är byggda av kol- och väteatomer.</a:t>
            </a:r>
          </a:p>
          <a:p>
            <a:endParaRPr lang="sv-SE" sz="2400" b="1" dirty="0"/>
          </a:p>
          <a:p>
            <a:r>
              <a:rPr lang="sv-SE" sz="2400" b="1" dirty="0" smtClean="0"/>
              <a:t>De går inte att lösa i vatten.</a:t>
            </a:r>
          </a:p>
          <a:p>
            <a:endParaRPr lang="sv-SE" sz="2400" b="1" dirty="0"/>
          </a:p>
          <a:p>
            <a:r>
              <a:rPr lang="sv-SE" sz="2400" b="1" dirty="0" smtClean="0"/>
              <a:t>De brinner lätt i luft.</a:t>
            </a:r>
          </a:p>
          <a:p>
            <a:endParaRPr lang="sv-SE" sz="2400" b="1" dirty="0"/>
          </a:p>
          <a:p>
            <a:r>
              <a:rPr lang="sv-SE" sz="2400" b="1" dirty="0" smtClean="0"/>
              <a:t>Ju längre kolkedja desto högre kokpunkt har kolvätet</a:t>
            </a:r>
            <a:r>
              <a:rPr lang="sv-SE" sz="2400" dirty="0" smtClean="0"/>
              <a:t>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626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Kolväten kan delas i tre grupper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539552" y="1930400"/>
            <a:ext cx="7848872" cy="4572152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Alkaner</a:t>
            </a:r>
            <a:r>
              <a:rPr lang="sv-SE" sz="2400" b="1" dirty="0" smtClean="0"/>
              <a:t>,  mättade kolväten med </a:t>
            </a:r>
            <a:r>
              <a:rPr lang="sv-SE" sz="2400" b="1" u="sng" dirty="0" smtClean="0"/>
              <a:t>enkelbindningar</a:t>
            </a:r>
            <a:r>
              <a:rPr lang="sv-SE" sz="2400" b="1" dirty="0" smtClean="0"/>
              <a:t> mellan kolatomerna. Slutar på –an.</a:t>
            </a:r>
          </a:p>
          <a:p>
            <a:endParaRPr lang="sv-SE" sz="2400" b="1" dirty="0"/>
          </a:p>
          <a:p>
            <a:r>
              <a:rPr lang="sv-SE" sz="2800" b="1" dirty="0" err="1" smtClean="0"/>
              <a:t>Alkener</a:t>
            </a:r>
            <a:r>
              <a:rPr lang="sv-SE" sz="2800" b="1" dirty="0" smtClean="0"/>
              <a:t>, </a:t>
            </a:r>
            <a:r>
              <a:rPr lang="sv-SE" sz="2400" b="1" dirty="0" smtClean="0"/>
              <a:t>omättade kolväten med en </a:t>
            </a:r>
            <a:r>
              <a:rPr lang="sv-SE" sz="2400" b="1" u="sng" dirty="0" smtClean="0"/>
              <a:t>dubbelbindning</a:t>
            </a:r>
            <a:r>
              <a:rPr lang="sv-SE" sz="2400" b="1" dirty="0" smtClean="0"/>
              <a:t> mellan kolatomerna. Slutar på –en.</a:t>
            </a:r>
          </a:p>
          <a:p>
            <a:endParaRPr lang="sv-SE" sz="2400" b="1" dirty="0"/>
          </a:p>
          <a:p>
            <a:r>
              <a:rPr lang="sv-SE" sz="2800" b="1" dirty="0" err="1" smtClean="0"/>
              <a:t>Alkyner</a:t>
            </a:r>
            <a:r>
              <a:rPr lang="sv-SE" sz="2800" b="1" dirty="0" smtClean="0"/>
              <a:t>, </a:t>
            </a:r>
            <a:r>
              <a:rPr lang="sv-SE" sz="2400" b="1" dirty="0" smtClean="0"/>
              <a:t>omättade kolväten med en </a:t>
            </a:r>
            <a:r>
              <a:rPr lang="sv-SE" sz="2400" b="1" u="sng" dirty="0" smtClean="0"/>
              <a:t>trippelbindning</a:t>
            </a:r>
            <a:r>
              <a:rPr lang="sv-SE" sz="2400" b="1" dirty="0" smtClean="0"/>
              <a:t> mellan kolatomerna. Slutar på –</a:t>
            </a:r>
            <a:r>
              <a:rPr lang="sv-SE" sz="2400" b="1" dirty="0" err="1" smtClean="0"/>
              <a:t>yn</a:t>
            </a:r>
            <a:r>
              <a:rPr lang="sv-SE" sz="2400" b="1" dirty="0" smtClean="0"/>
              <a:t>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8105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alkaner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556793"/>
            <a:ext cx="7772870" cy="4234408"/>
          </a:xfrm>
        </p:spPr>
        <p:txBody>
          <a:bodyPr>
            <a:normAutofit/>
          </a:bodyPr>
          <a:lstStyle/>
          <a:p>
            <a:r>
              <a:rPr lang="sv-SE" sz="2400" b="1" dirty="0" err="1" smtClean="0"/>
              <a:t>Alkaner</a:t>
            </a:r>
            <a:r>
              <a:rPr lang="sv-SE" sz="2400" b="1" dirty="0" smtClean="0"/>
              <a:t> med 1 – 4 kolatomer är gaser. De heter metan, etan, propan och butan.</a:t>
            </a:r>
          </a:p>
          <a:p>
            <a:r>
              <a:rPr lang="sv-SE" sz="2400" b="1" dirty="0" err="1" smtClean="0"/>
              <a:t>Gasolgas</a:t>
            </a:r>
            <a:r>
              <a:rPr lang="sv-SE" sz="2400" b="1" dirty="0" smtClean="0"/>
              <a:t> består av propan och butan.</a:t>
            </a:r>
            <a:endParaRPr lang="sv-SE" sz="2400" b="1" dirty="0"/>
          </a:p>
        </p:txBody>
      </p:sp>
      <p:sp>
        <p:nvSpPr>
          <p:cNvPr id="5" name="Rektangel 4"/>
          <p:cNvSpPr/>
          <p:nvPr/>
        </p:nvSpPr>
        <p:spPr>
          <a:xfrm>
            <a:off x="1403648" y="3330124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dirty="0" smtClean="0"/>
              <a:t>Metan		CH</a:t>
            </a:r>
            <a:r>
              <a:rPr lang="sv-SE" sz="2800" baseline="-25000" dirty="0" smtClean="0"/>
              <a:t>4</a:t>
            </a:r>
            <a:endParaRPr lang="sv-SE" sz="2800" dirty="0" smtClean="0"/>
          </a:p>
          <a:p>
            <a:pPr>
              <a:spcBef>
                <a:spcPct val="50000"/>
              </a:spcBef>
            </a:pPr>
            <a:r>
              <a:rPr lang="sv-SE" sz="2800" dirty="0" smtClean="0"/>
              <a:t>Etan			C</a:t>
            </a:r>
            <a:r>
              <a:rPr lang="sv-SE" sz="2800" baseline="-25000" dirty="0" smtClean="0"/>
              <a:t>2</a:t>
            </a:r>
            <a:r>
              <a:rPr lang="sv-SE" sz="2800" dirty="0" smtClean="0"/>
              <a:t>H</a:t>
            </a:r>
            <a:r>
              <a:rPr lang="sv-SE" sz="2800" baseline="-25000" dirty="0" smtClean="0"/>
              <a:t>6</a:t>
            </a:r>
            <a:endParaRPr lang="sv-SE" sz="2800" dirty="0" smtClean="0"/>
          </a:p>
          <a:p>
            <a:pPr>
              <a:spcBef>
                <a:spcPct val="50000"/>
              </a:spcBef>
            </a:pPr>
            <a:r>
              <a:rPr lang="sv-SE" sz="2800" dirty="0" smtClean="0"/>
              <a:t>Propan		C</a:t>
            </a:r>
            <a:r>
              <a:rPr lang="sv-SE" sz="2800" baseline="-25000" dirty="0" smtClean="0"/>
              <a:t>3</a:t>
            </a:r>
            <a:r>
              <a:rPr lang="sv-SE" sz="2800" dirty="0" smtClean="0"/>
              <a:t>H</a:t>
            </a:r>
            <a:r>
              <a:rPr lang="sv-SE" sz="2800" baseline="-25000" dirty="0" smtClean="0"/>
              <a:t>8</a:t>
            </a:r>
          </a:p>
          <a:p>
            <a:pPr>
              <a:spcBef>
                <a:spcPct val="50000"/>
              </a:spcBef>
            </a:pPr>
            <a:r>
              <a:rPr lang="sv-SE" sz="2800" dirty="0" smtClean="0"/>
              <a:t>Butan		C</a:t>
            </a:r>
            <a:r>
              <a:rPr lang="sv-SE" sz="2800" baseline="-25000" dirty="0" smtClean="0"/>
              <a:t>4</a:t>
            </a:r>
            <a:r>
              <a:rPr lang="sv-SE" sz="2800" dirty="0" smtClean="0"/>
              <a:t>H</a:t>
            </a:r>
            <a:r>
              <a:rPr lang="sv-SE" sz="2800" baseline="-25000" dirty="0" smtClean="0"/>
              <a:t>10</a:t>
            </a:r>
            <a:endParaRPr lang="sv-SE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41524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Kolföreningar – organisk kemi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Organisk kemi – handlar om kemiska föreningar som innehåller kolatomer.</a:t>
            </a:r>
          </a:p>
          <a:p>
            <a:endParaRPr lang="sv-SE" sz="2800" dirty="0" smtClean="0"/>
          </a:p>
          <a:p>
            <a:r>
              <a:rPr lang="sv-SE" sz="2800" dirty="0" smtClean="0"/>
              <a:t>De kallas kolföreningar eller organiska föreningar.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718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Kolväten är grunden i organisk kemi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930401"/>
            <a:ext cx="7772870" cy="3860800"/>
          </a:xfrm>
        </p:spPr>
        <p:txBody>
          <a:bodyPr/>
          <a:lstStyle/>
          <a:p>
            <a:r>
              <a:rPr lang="sv-SE" sz="2400" b="1" dirty="0" err="1" smtClean="0"/>
              <a:t>Alkaner</a:t>
            </a:r>
            <a:r>
              <a:rPr lang="sv-SE" sz="2400" b="1" dirty="0" smtClean="0"/>
              <a:t> med 5 – 16 kolatomer är vätskor, som bensin.</a:t>
            </a:r>
          </a:p>
          <a:p>
            <a:r>
              <a:rPr lang="sv-SE" sz="2400" b="1" dirty="0" err="1" smtClean="0"/>
              <a:t>Alkaner</a:t>
            </a:r>
            <a:r>
              <a:rPr lang="sv-SE" sz="2400" b="1" dirty="0" smtClean="0"/>
              <a:t> med fler än 16 kolatomer är fasta, som </a:t>
            </a:r>
            <a:r>
              <a:rPr lang="sv-SE" sz="2400" b="1" dirty="0"/>
              <a:t>asfalt</a:t>
            </a:r>
            <a:r>
              <a:rPr lang="sv-SE" sz="2400" b="1" dirty="0" smtClean="0"/>
              <a:t> och paraffin</a:t>
            </a:r>
            <a:r>
              <a:rPr lang="sv-SE" b="1" dirty="0" smtClean="0"/>
              <a:t>.</a:t>
            </a:r>
            <a:endParaRPr lang="sv-SE" b="1" dirty="0"/>
          </a:p>
        </p:txBody>
      </p:sp>
      <p:sp>
        <p:nvSpPr>
          <p:cNvPr id="5" name="Rektangel 4"/>
          <p:cNvSpPr/>
          <p:nvPr/>
        </p:nvSpPr>
        <p:spPr>
          <a:xfrm>
            <a:off x="3275856" y="3619165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dirty="0" smtClean="0"/>
              <a:t>Pentan	C</a:t>
            </a:r>
            <a:r>
              <a:rPr lang="sv-SE" sz="2400" baseline="-25000" dirty="0" smtClean="0"/>
              <a:t>5</a:t>
            </a:r>
            <a:r>
              <a:rPr lang="sv-SE" sz="2400" dirty="0" smtClean="0"/>
              <a:t>H</a:t>
            </a:r>
            <a:r>
              <a:rPr lang="sv-SE" sz="2400" baseline="-25000" dirty="0" smtClean="0"/>
              <a:t>12</a:t>
            </a:r>
            <a:endParaRPr lang="sv-SE" sz="2400" dirty="0" smtClean="0"/>
          </a:p>
          <a:p>
            <a:pPr>
              <a:spcBef>
                <a:spcPct val="50000"/>
              </a:spcBef>
            </a:pPr>
            <a:r>
              <a:rPr lang="sv-SE" sz="2400" dirty="0" err="1" smtClean="0"/>
              <a:t>Hexan</a:t>
            </a:r>
            <a:r>
              <a:rPr lang="sv-SE" sz="2400" dirty="0" smtClean="0"/>
              <a:t>		C</a:t>
            </a:r>
            <a:r>
              <a:rPr lang="sv-SE" sz="2400" baseline="-25000" dirty="0" smtClean="0"/>
              <a:t>6</a:t>
            </a:r>
            <a:r>
              <a:rPr lang="sv-SE" sz="2400" dirty="0" smtClean="0"/>
              <a:t>H</a:t>
            </a:r>
            <a:r>
              <a:rPr lang="sv-SE" sz="2400" baseline="-25000" dirty="0" smtClean="0"/>
              <a:t>14</a:t>
            </a:r>
            <a:endParaRPr lang="sv-SE" sz="2400" dirty="0" smtClean="0"/>
          </a:p>
          <a:p>
            <a:pPr>
              <a:spcBef>
                <a:spcPct val="50000"/>
              </a:spcBef>
            </a:pPr>
            <a:r>
              <a:rPr lang="sv-SE" sz="2400" dirty="0" err="1" smtClean="0"/>
              <a:t>Heptan</a:t>
            </a:r>
            <a:r>
              <a:rPr lang="sv-SE" sz="2400" dirty="0" smtClean="0"/>
              <a:t>	C</a:t>
            </a:r>
            <a:r>
              <a:rPr lang="sv-SE" sz="2400" baseline="-25000" dirty="0" smtClean="0"/>
              <a:t>7</a:t>
            </a:r>
            <a:r>
              <a:rPr lang="sv-SE" sz="2400" dirty="0" smtClean="0"/>
              <a:t>H</a:t>
            </a:r>
            <a:r>
              <a:rPr lang="sv-SE" sz="2400" baseline="-25000" dirty="0" smtClean="0"/>
              <a:t>16</a:t>
            </a:r>
            <a:endParaRPr lang="sv-SE" sz="2400" dirty="0" smtClean="0"/>
          </a:p>
          <a:p>
            <a:pPr>
              <a:spcBef>
                <a:spcPct val="50000"/>
              </a:spcBef>
            </a:pPr>
            <a:r>
              <a:rPr lang="sv-SE" sz="2400" dirty="0" smtClean="0"/>
              <a:t>Oktan		C</a:t>
            </a:r>
            <a:r>
              <a:rPr lang="sv-SE" sz="2400" baseline="-25000" dirty="0" smtClean="0"/>
              <a:t>8</a:t>
            </a:r>
            <a:r>
              <a:rPr lang="sv-SE" sz="2400" dirty="0" smtClean="0"/>
              <a:t>H</a:t>
            </a:r>
            <a:r>
              <a:rPr lang="sv-SE" sz="2400" baseline="-25000" dirty="0" smtClean="0"/>
              <a:t>18</a:t>
            </a:r>
            <a:endParaRPr lang="sv-SE" sz="2400" dirty="0" smtClean="0"/>
          </a:p>
          <a:p>
            <a:pPr>
              <a:spcBef>
                <a:spcPct val="50000"/>
              </a:spcBef>
            </a:pPr>
            <a:r>
              <a:rPr lang="sv-SE" sz="2400" dirty="0" smtClean="0"/>
              <a:t>Nonan		C</a:t>
            </a:r>
            <a:r>
              <a:rPr lang="sv-SE" sz="2400" baseline="-25000" dirty="0" smtClean="0"/>
              <a:t>9</a:t>
            </a:r>
            <a:r>
              <a:rPr lang="sv-SE" sz="2400" dirty="0" smtClean="0"/>
              <a:t>H</a:t>
            </a:r>
            <a:r>
              <a:rPr lang="sv-SE" sz="2400" baseline="-25000" dirty="0" smtClean="0"/>
              <a:t>20</a:t>
            </a:r>
            <a:endParaRPr lang="sv-SE" sz="2400" dirty="0" smtClean="0"/>
          </a:p>
          <a:p>
            <a:pPr>
              <a:spcBef>
                <a:spcPct val="50000"/>
              </a:spcBef>
            </a:pPr>
            <a:r>
              <a:rPr lang="sv-SE" sz="2400" dirty="0" smtClean="0"/>
              <a:t>Dekan		C</a:t>
            </a:r>
            <a:r>
              <a:rPr lang="sv-SE" sz="2400" baseline="-25000" dirty="0" smtClean="0"/>
              <a:t>10</a:t>
            </a:r>
            <a:r>
              <a:rPr lang="sv-SE" sz="2400" dirty="0" smtClean="0"/>
              <a:t>H</a:t>
            </a:r>
            <a:r>
              <a:rPr lang="sv-SE" sz="2400" baseline="-25000" dirty="0" smtClean="0"/>
              <a:t>22</a:t>
            </a:r>
            <a:endParaRPr lang="sv-SE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4610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o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1458" r="42917" b="11458"/>
          <a:stretch>
            <a:fillRect/>
          </a:stretch>
        </p:blipFill>
        <p:spPr bwMode="auto">
          <a:xfrm>
            <a:off x="4865874" y="1998355"/>
            <a:ext cx="396081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Kolväten är grunden i organisk kemi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180544" cy="3424107"/>
          </a:xfrm>
        </p:spPr>
        <p:txBody>
          <a:bodyPr>
            <a:normAutofit/>
          </a:bodyPr>
          <a:lstStyle/>
          <a:p>
            <a:r>
              <a:rPr lang="sv-SE" sz="2400" b="1" dirty="0" err="1" smtClean="0"/>
              <a:t>Kolkedjan</a:t>
            </a:r>
            <a:r>
              <a:rPr lang="sv-SE" sz="2400" b="1" dirty="0" smtClean="0"/>
              <a:t> i kolväten kan vara rak eller grenad.</a:t>
            </a:r>
          </a:p>
          <a:p>
            <a:r>
              <a:rPr lang="sv-SE" sz="2400" b="1" dirty="0" smtClean="0"/>
              <a:t>Molekyler som har lika många atomer men olika form kallas isomerer.</a:t>
            </a:r>
            <a:endParaRPr lang="sv-SE" sz="2400" b="1" dirty="0"/>
          </a:p>
        </p:txBody>
      </p:sp>
      <p:sp>
        <p:nvSpPr>
          <p:cNvPr id="5" name="Rektangel 4"/>
          <p:cNvSpPr/>
          <p:nvPr/>
        </p:nvSpPr>
        <p:spPr>
          <a:xfrm>
            <a:off x="827584" y="4941168"/>
            <a:ext cx="339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/>
              <a:t>Båda har molekylformeln C</a:t>
            </a:r>
            <a:r>
              <a:rPr lang="sv-SE" sz="2400" b="1" baseline="-25000" dirty="0" smtClean="0"/>
              <a:t>4</a:t>
            </a:r>
            <a:r>
              <a:rPr lang="sv-SE" sz="2400" b="1" dirty="0" smtClean="0"/>
              <a:t>H</a:t>
            </a:r>
            <a:r>
              <a:rPr lang="sv-SE" sz="2400" b="1" baseline="-25000" dirty="0" smtClean="0"/>
              <a:t>10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8345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Omättade kolväten har färre väteatomer – </a:t>
            </a:r>
            <a:r>
              <a:rPr lang="sv-SE" dirty="0" err="1" smtClean="0"/>
              <a:t>alkener</a:t>
            </a:r>
            <a:r>
              <a:rPr lang="sv-SE" dirty="0" smtClean="0"/>
              <a:t> och </a:t>
            </a:r>
            <a:r>
              <a:rPr lang="sv-SE" dirty="0" err="1" smtClean="0"/>
              <a:t>alkyner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086243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Två kolatomer kan sitta ihop med två eller tre bindningar.</a:t>
            </a:r>
          </a:p>
          <a:p>
            <a:r>
              <a:rPr lang="sv-SE" sz="2400" b="1" dirty="0" smtClean="0"/>
              <a:t>Det kallas dubbel- eller trippelbindning.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                                               </a:t>
            </a:r>
            <a:r>
              <a:rPr lang="sv-SE" b="1" dirty="0" smtClean="0"/>
              <a:t>Detta är </a:t>
            </a:r>
            <a:r>
              <a:rPr lang="sv-SE" b="1" dirty="0" err="1" smtClean="0"/>
              <a:t>etyn</a:t>
            </a:r>
            <a:endParaRPr lang="sv-SE" b="1" dirty="0" smtClean="0"/>
          </a:p>
          <a:p>
            <a:pPr marL="0" indent="0">
              <a:buNone/>
            </a:pPr>
            <a:r>
              <a:rPr lang="sv-SE" b="1" dirty="0"/>
              <a:t> </a:t>
            </a:r>
            <a:r>
              <a:rPr lang="sv-SE" b="1" dirty="0" smtClean="0"/>
              <a:t>     Detta är eten </a:t>
            </a:r>
            <a:endParaRPr lang="sv-SE" b="1" dirty="0"/>
          </a:p>
        </p:txBody>
      </p:sp>
      <p:pic>
        <p:nvPicPr>
          <p:cNvPr id="4" name="Picture 5" descr="e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t="23241" r="38951" b="43475"/>
          <a:stretch>
            <a:fillRect/>
          </a:stretch>
        </p:blipFill>
        <p:spPr bwMode="auto">
          <a:xfrm>
            <a:off x="395536" y="3861048"/>
            <a:ext cx="30956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ty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t="33788" r="41273" b="52837"/>
          <a:stretch>
            <a:fillRect/>
          </a:stretch>
        </p:blipFill>
        <p:spPr bwMode="auto">
          <a:xfrm>
            <a:off x="3995936" y="4008096"/>
            <a:ext cx="3457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0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alkener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340768"/>
            <a:ext cx="6983014" cy="4450433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Kolväten med en dubbelbindning kallas </a:t>
            </a:r>
            <a:r>
              <a:rPr lang="sv-SE" sz="2400" b="1" dirty="0" err="1" smtClean="0"/>
              <a:t>alkener</a:t>
            </a:r>
            <a:r>
              <a:rPr lang="sv-SE" sz="2400" b="1" dirty="0" smtClean="0"/>
              <a:t>. </a:t>
            </a:r>
          </a:p>
          <a:p>
            <a:r>
              <a:rPr lang="sv-SE" sz="2400" b="1" dirty="0" err="1" smtClean="0"/>
              <a:t>Alkenernas</a:t>
            </a:r>
            <a:r>
              <a:rPr lang="sv-SE" sz="2400" b="1" dirty="0" smtClean="0"/>
              <a:t> namn slutar på –en, till exempel eten.</a:t>
            </a:r>
            <a:endParaRPr lang="sv-SE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5328592" cy="35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alkyner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b="1" dirty="0" smtClean="0"/>
              <a:t>Kolväten med en trippelbindning kallas </a:t>
            </a:r>
            <a:r>
              <a:rPr lang="sv-SE" sz="2800" b="1" dirty="0" err="1" smtClean="0"/>
              <a:t>alkyner</a:t>
            </a:r>
            <a:r>
              <a:rPr lang="sv-SE" sz="2800" b="1" dirty="0" smtClean="0"/>
              <a:t>.</a:t>
            </a:r>
          </a:p>
          <a:p>
            <a:r>
              <a:rPr lang="sv-SE" sz="2800" b="1" dirty="0" err="1" smtClean="0"/>
              <a:t>Alkynernas</a:t>
            </a:r>
            <a:r>
              <a:rPr lang="sv-SE" sz="2800" b="1" dirty="0" smtClean="0"/>
              <a:t> namn slutar på –</a:t>
            </a:r>
            <a:r>
              <a:rPr lang="sv-SE" sz="2800" b="1" dirty="0" err="1" smtClean="0"/>
              <a:t>yn</a:t>
            </a:r>
            <a:r>
              <a:rPr lang="sv-SE" sz="2800" b="1" dirty="0" smtClean="0"/>
              <a:t>, till exempel </a:t>
            </a:r>
            <a:r>
              <a:rPr lang="sv-SE" sz="2800" b="1" dirty="0" err="1" smtClean="0"/>
              <a:t>etyn</a:t>
            </a:r>
            <a:r>
              <a:rPr lang="sv-SE" sz="2800" b="1" dirty="0" smtClean="0"/>
              <a:t>.</a:t>
            </a:r>
            <a:endParaRPr lang="sv-SE" sz="2800" b="1" dirty="0"/>
          </a:p>
        </p:txBody>
      </p:sp>
      <p:pic>
        <p:nvPicPr>
          <p:cNvPr id="4" name="Picture 5" descr="ety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t="33788" r="41273" b="52837"/>
          <a:stretch>
            <a:fillRect/>
          </a:stretch>
        </p:blipFill>
        <p:spPr bwMode="auto">
          <a:xfrm>
            <a:off x="3635896" y="4079146"/>
            <a:ext cx="3457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4067944" y="52292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etyn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3171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Omättade kolväten har färre väteatomer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988841"/>
            <a:ext cx="7772870" cy="3802360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Eten och </a:t>
            </a:r>
            <a:r>
              <a:rPr lang="sv-SE" sz="2400" b="1" dirty="0" err="1" smtClean="0"/>
              <a:t>etyn</a:t>
            </a:r>
            <a:r>
              <a:rPr lang="sv-SE" sz="2400" b="1" dirty="0" smtClean="0"/>
              <a:t> är gaser som används som råvaror till plast.</a:t>
            </a:r>
          </a:p>
          <a:p>
            <a:r>
              <a:rPr lang="sv-SE" sz="2400" b="1" dirty="0" err="1" smtClean="0"/>
              <a:t>Etyn</a:t>
            </a:r>
            <a:r>
              <a:rPr lang="sv-SE" sz="2400" b="1" dirty="0" smtClean="0"/>
              <a:t> används också vid svetsning.</a:t>
            </a:r>
          </a:p>
          <a:p>
            <a:r>
              <a:rPr lang="sv-SE" sz="2400" b="1" dirty="0" smtClean="0"/>
              <a:t>Då kallas den för acetylen.</a:t>
            </a:r>
            <a:endParaRPr lang="sv-SE" sz="2400" b="1" dirty="0"/>
          </a:p>
        </p:txBody>
      </p:sp>
      <p:pic>
        <p:nvPicPr>
          <p:cNvPr id="1026" name="Picture 2" descr="http://ts4.mm.bing.net/images/thumbnail.aspx?q=395358055779&amp;id=e9144a7eb249162340d351479b4c9517&amp;url=http%3a%2f%2fhoaibac.com.vn%2fuploads%2fNews%2fpic%2f1258251726.n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0610"/>
            <a:ext cx="3967975" cy="297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Omättade kolväten har färre väteatomer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b="1" dirty="0" err="1" smtClean="0"/>
              <a:t>Alkaner</a:t>
            </a:r>
            <a:r>
              <a:rPr lang="sv-SE" sz="2800" b="1" dirty="0" smtClean="0"/>
              <a:t> är mättade kolväten.</a:t>
            </a:r>
          </a:p>
          <a:p>
            <a:r>
              <a:rPr lang="sv-SE" sz="2800" b="1" dirty="0" err="1" smtClean="0"/>
              <a:t>Alkener</a:t>
            </a:r>
            <a:r>
              <a:rPr lang="sv-SE" sz="2800" b="1" dirty="0" smtClean="0"/>
              <a:t> och </a:t>
            </a:r>
            <a:r>
              <a:rPr lang="sv-SE" sz="2800" b="1" dirty="0" err="1" smtClean="0"/>
              <a:t>alkyner</a:t>
            </a:r>
            <a:r>
              <a:rPr lang="sv-SE" sz="2800" b="1" dirty="0" smtClean="0"/>
              <a:t> är omättade kolväten.</a:t>
            </a:r>
          </a:p>
          <a:p>
            <a:r>
              <a:rPr lang="sv-SE" sz="2800" b="1" dirty="0" smtClean="0"/>
              <a:t>Omättade kolväten kan reagera med andra ämnen, ta till sig nya atomer och på så sätt bli mättade.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7493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18785" cy="1320800"/>
          </a:xfrm>
        </p:spPr>
        <p:txBody>
          <a:bodyPr/>
          <a:lstStyle/>
          <a:p>
            <a:r>
              <a:rPr lang="sv-SE" dirty="0" smtClean="0"/>
              <a:t>Omättade kolväten kan mättas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778824" cy="5843735"/>
          </a:xfrm>
        </p:spPr>
      </p:pic>
    </p:spTree>
    <p:extLst>
      <p:ext uri="{BB962C8B-B14F-4D97-AF65-F5344CB8AC3E}">
        <p14:creationId xmlns:p14="http://schemas.microsoft.com/office/powerpoint/2010/main" val="1343538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74769" cy="1320800"/>
          </a:xfrm>
        </p:spPr>
        <p:txBody>
          <a:bodyPr/>
          <a:lstStyle/>
          <a:p>
            <a:r>
              <a:rPr lang="sv-SE" dirty="0" smtClean="0"/>
              <a:t>Polymerer – en jättemolekyl byggd med kolatomer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35879" y="1464014"/>
            <a:ext cx="7772870" cy="4383307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Plast är byggd av tusentals molekyler av väte och kol med enkelbindningar.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Papper är också en polymer som är byggd av cellulosamolekyler (glukosringar som bygger långa kedjor).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90638" y="108249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Bildresultat för polymerer"/>
          <p:cNvSpPr>
            <a:spLocks noChangeAspect="1" noChangeArrowheads="1"/>
          </p:cNvSpPr>
          <p:nvPr/>
        </p:nvSpPr>
        <p:spPr bwMode="auto">
          <a:xfrm>
            <a:off x="4314675" y="119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9" name="Picture 5" descr="https://upload.wikimedia.org/wikipedia/commons/thumb/9/9c/Cellulose-3D-balls.png/250px-Cellulose-3D-ball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44" y="5013176"/>
            <a:ext cx="3716992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450" y="2235848"/>
            <a:ext cx="39052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2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Fossila bränslen är fulla med kolväten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772816"/>
            <a:ext cx="7772870" cy="4018385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De flesta kolväten som vi använder kommer från fossila bränslen – naturgas, stenkol och råolja.</a:t>
            </a:r>
          </a:p>
          <a:p>
            <a:pPr>
              <a:spcBef>
                <a:spcPct val="50000"/>
              </a:spcBef>
            </a:pPr>
            <a:r>
              <a:rPr lang="sv-SE" sz="2400" b="1" dirty="0"/>
              <a:t>Är egentligen döda växter och djur som under stort </a:t>
            </a:r>
            <a:r>
              <a:rPr lang="sv-SE" sz="2400" b="1" dirty="0" smtClean="0"/>
              <a:t>tryck, värme </a:t>
            </a:r>
            <a:r>
              <a:rPr lang="sv-SE" sz="2400" b="1" dirty="0"/>
              <a:t>och avsaknad av syre har ombildats till olja, kol och naturgas.</a:t>
            </a:r>
          </a:p>
        </p:txBody>
      </p:sp>
      <p:pic>
        <p:nvPicPr>
          <p:cNvPr id="5" name="Picture 7" descr="oljet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5359" r="3961" b="9129"/>
          <a:stretch>
            <a:fillRect/>
          </a:stretch>
        </p:blipFill>
        <p:spPr bwMode="auto">
          <a:xfrm>
            <a:off x="2573102" y="4221088"/>
            <a:ext cx="39973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8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Rent kol – oorganisk kemi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Oorganisk kemi handlar om föreningar som inte innehåller kolatomer.</a:t>
            </a:r>
          </a:p>
          <a:p>
            <a:r>
              <a:rPr lang="sv-SE" sz="2400" dirty="0" smtClean="0"/>
              <a:t>Men grundämnena kol och koldioxiderna räknas dit ändå.</a:t>
            </a:r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Fossila bränslen är fulla med kolväten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400" b="1" dirty="0" smtClean="0"/>
              <a:t>Stenkol är en blandning av amorft kol och omättade kolväten.</a:t>
            </a:r>
          </a:p>
          <a:p>
            <a:r>
              <a:rPr lang="sv-SE" sz="2400" b="1" dirty="0" smtClean="0"/>
              <a:t>Det används främst för att skapa elektricitet i kolkraftverk</a:t>
            </a:r>
            <a:r>
              <a:rPr lang="sv-SE" sz="2400" dirty="0" smtClean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122" name="Picture 2" descr="http://ts3.mm.bing.net/images/thumbnail.aspx?q=320274764062&amp;id=0cfc5c1c8a7683bdaf5d35aa2e691ee0&amp;url=http%3a%2f%2fwww.sitra.fi%2fNR%2frdonlyres%2fF0BC11C5-9C49-458A-A90E-58D38C0EC639%2f0%2fMURMANSKHIILIJU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3060169" cy="20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Fossila bränslen är fulla med kolväten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15644" y="2060848"/>
            <a:ext cx="7772870" cy="3424107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Råolja är det fossila bränsle som används mest.</a:t>
            </a:r>
          </a:p>
          <a:p>
            <a:r>
              <a:rPr lang="sv-SE" sz="2800" b="1" dirty="0" smtClean="0"/>
              <a:t>Det är en blandning av olika kolväten, de flesta mättade</a:t>
            </a:r>
            <a:r>
              <a:rPr lang="sv-SE" sz="2800" dirty="0" smtClean="0"/>
              <a:t>.</a:t>
            </a:r>
            <a:endParaRPr lang="sv-SE" sz="2800" dirty="0"/>
          </a:p>
        </p:txBody>
      </p:sp>
      <p:pic>
        <p:nvPicPr>
          <p:cNvPr id="6146" name="Picture 2" descr="http://ts1.mm.bing.net/images/thumbnail.aspx?q=306557820080&amp;id=e60026905eace5f3b79b8aa19b903a7b&amp;url=http%3a%2f%2fhd.se%2fmultimedia%2fdynamic%2f00370%2foljeborrning_37028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2964160" cy="19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Jämför fossilt bränsle med biobränsle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3200" dirty="0" smtClean="0"/>
              <a:t>Hur framställs bränslet?</a:t>
            </a:r>
          </a:p>
          <a:p>
            <a:endParaRPr lang="sv-SE" sz="3200" dirty="0"/>
          </a:p>
          <a:p>
            <a:r>
              <a:rPr lang="sv-SE" sz="3200" dirty="0" smtClean="0"/>
              <a:t>Fördelar/nackdelar med bränslet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4425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Fossila bränslen är fulla med kolväten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79512" y="2132857"/>
            <a:ext cx="8278688" cy="3658344"/>
          </a:xfrm>
        </p:spPr>
        <p:txBody>
          <a:bodyPr>
            <a:noAutofit/>
          </a:bodyPr>
          <a:lstStyle/>
          <a:p>
            <a:r>
              <a:rPr lang="sv-SE" sz="2000" b="1" dirty="0" smtClean="0"/>
              <a:t>I ett oljeraffinaderi delas råolja upp i olika kolvätegrupper (fraktioner).</a:t>
            </a:r>
          </a:p>
          <a:p>
            <a:r>
              <a:rPr lang="sv-SE" sz="2000" b="1" dirty="0" smtClean="0"/>
              <a:t>De är asfalt och paraffin, smörjolja och </a:t>
            </a:r>
          </a:p>
          <a:p>
            <a:pPr marL="0" indent="0">
              <a:buNone/>
            </a:pPr>
            <a:r>
              <a:rPr lang="sv-SE" sz="2000" b="1" dirty="0"/>
              <a:t> </a:t>
            </a:r>
            <a:r>
              <a:rPr lang="sv-SE" sz="2000" b="1" dirty="0" smtClean="0"/>
              <a:t>    eldningsolja, </a:t>
            </a:r>
          </a:p>
          <a:p>
            <a:pPr marL="0" indent="0">
              <a:buNone/>
            </a:pPr>
            <a:r>
              <a:rPr lang="sv-SE" sz="2000" b="1" dirty="0"/>
              <a:t> </a:t>
            </a:r>
            <a:r>
              <a:rPr lang="sv-SE" sz="2000" b="1" dirty="0" smtClean="0"/>
              <a:t>    dieselolja, </a:t>
            </a:r>
          </a:p>
          <a:p>
            <a:pPr marL="0" indent="0">
              <a:buNone/>
            </a:pPr>
            <a:r>
              <a:rPr lang="sv-SE" sz="2000" b="1" dirty="0"/>
              <a:t> </a:t>
            </a:r>
            <a:r>
              <a:rPr lang="sv-SE" sz="2000" b="1" dirty="0" smtClean="0"/>
              <a:t>    fotogen, </a:t>
            </a:r>
          </a:p>
          <a:p>
            <a:pPr marL="0" indent="0">
              <a:buNone/>
            </a:pPr>
            <a:r>
              <a:rPr lang="sv-SE" sz="2000" b="1" dirty="0"/>
              <a:t> </a:t>
            </a:r>
            <a:r>
              <a:rPr lang="sv-SE" sz="2000" b="1" dirty="0" smtClean="0"/>
              <a:t>    bensin samt </a:t>
            </a:r>
          </a:p>
          <a:p>
            <a:pPr marL="0" indent="0">
              <a:buNone/>
            </a:pPr>
            <a:r>
              <a:rPr lang="sv-SE" sz="2000" b="1" dirty="0" smtClean="0"/>
              <a:t>     gasformiga </a:t>
            </a:r>
          </a:p>
          <a:p>
            <a:pPr marL="0" indent="0">
              <a:buNone/>
            </a:pPr>
            <a:r>
              <a:rPr lang="sv-SE" sz="2000" b="1" dirty="0" smtClean="0"/>
              <a:t>     kolväten (gasol).</a:t>
            </a:r>
            <a:endParaRPr lang="sv-SE" sz="20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t="41341" r="35027" b="20270"/>
          <a:stretch>
            <a:fillRect/>
          </a:stretch>
        </p:blipFill>
        <p:spPr bwMode="auto">
          <a:xfrm>
            <a:off x="2915816" y="3212976"/>
            <a:ext cx="5855159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58745" cy="1320800"/>
          </a:xfrm>
        </p:spPr>
        <p:txBody>
          <a:bodyPr>
            <a:normAutofit/>
          </a:bodyPr>
          <a:lstStyle/>
          <a:p>
            <a:r>
              <a:rPr lang="sv-SE" dirty="0" smtClean="0"/>
              <a:t>Uppgift sid 112 i Kemidirekt</a:t>
            </a:r>
            <a:br>
              <a:rPr lang="sv-SE" dirty="0" smtClean="0"/>
            </a:br>
            <a:r>
              <a:rPr lang="sv-SE" dirty="0" smtClean="0"/>
              <a:t>Fossila bränslen – oljan historia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Läs igenom oljans historia och svara på frågorna.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048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krackning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09599" y="1789596"/>
            <a:ext cx="7772870" cy="3424107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För att få mer bensin ur råoljan kan man slå sönder större kolväten till bensinkolväten.</a:t>
            </a:r>
          </a:p>
          <a:p>
            <a:r>
              <a:rPr lang="sv-SE" sz="2400" b="1" dirty="0" smtClean="0"/>
              <a:t>Metoden kallas </a:t>
            </a:r>
            <a:r>
              <a:rPr lang="sv-SE" sz="2400" b="1" dirty="0" err="1" smtClean="0"/>
              <a:t>krackning</a:t>
            </a:r>
            <a:r>
              <a:rPr lang="sv-SE" sz="2400" b="1" dirty="0" smtClean="0"/>
              <a:t>.</a:t>
            </a:r>
            <a:endParaRPr lang="sv-SE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0194"/>
            <a:ext cx="6129728" cy="32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Alkoholer är mer än vin och sprit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988841"/>
            <a:ext cx="7772870" cy="3802360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I en alkoholmolekyl är en väteatom i kolvätet utbytt mot en OH-grupp. Den kan innehålla flera OH-grupper.</a:t>
            </a:r>
          </a:p>
          <a:p>
            <a:endParaRPr lang="sv-SE" sz="2800" b="1" dirty="0" smtClean="0"/>
          </a:p>
          <a:p>
            <a:r>
              <a:rPr lang="sv-SE" sz="2800" b="1" dirty="0" smtClean="0"/>
              <a:t>Alkoholens namn slutar på –</a:t>
            </a:r>
            <a:r>
              <a:rPr lang="sv-SE" sz="2800" b="1" dirty="0" err="1" smtClean="0"/>
              <a:t>ol</a:t>
            </a:r>
            <a:r>
              <a:rPr lang="sv-SE" sz="2800" dirty="0" smtClean="0"/>
              <a:t>.</a:t>
            </a:r>
            <a:endParaRPr lang="sv-SE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Alkoholer är mer än vin och sprit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879147"/>
            <a:ext cx="7772870" cy="3912054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Metanol kallas också träsprit och är mycket giftig.</a:t>
            </a:r>
          </a:p>
          <a:p>
            <a:r>
              <a:rPr lang="sv-SE" sz="2800" b="1" dirty="0" smtClean="0"/>
              <a:t>Den som dricker metanol kan bli blind eller dö.</a:t>
            </a:r>
            <a:endParaRPr lang="sv-SE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 descr="http://www.kalipedia.com/kalipediamedia/cienciasnaturales/media/200709/24/fisicayquimica/20070924klpcnafyq_85.Ges.S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0" y="3789040"/>
            <a:ext cx="2740893" cy="22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 descr="http://www.vg.no/uploaded/image/bilderigg/2008/02/27/1204118342246_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5893"/>
            <a:ext cx="4381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Alkoholer är mer än vin och sprit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930401"/>
            <a:ext cx="7772870" cy="3860800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Alkoholen i vin eller öl heter etanol.</a:t>
            </a:r>
          </a:p>
          <a:p>
            <a:r>
              <a:rPr lang="sv-SE" sz="2800" b="1" dirty="0" smtClean="0"/>
              <a:t>Etanol bildas när jästsvampar omvandlar socker</a:t>
            </a:r>
            <a:r>
              <a:rPr lang="sv-SE" sz="2800" dirty="0" smtClean="0"/>
              <a:t>.</a:t>
            </a:r>
            <a:endParaRPr lang="sv-SE" sz="2800" dirty="0"/>
          </a:p>
        </p:txBody>
      </p:sp>
      <p:pic>
        <p:nvPicPr>
          <p:cNvPr id="10242" name="Picture 2" descr="http://ts4.mm.bing.net/images/thumbnail.aspx?q=389191315895&amp;id=48432aa2a8026ddb753eadca21ef4b52&amp;url=http%3a%2f%2fwww.fysikkemitimen.dk%2fuploads%2ftx_cliopolaroidphotoflex%2fpixhook__2009._iStockphoto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5698"/>
            <a:ext cx="2857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Alkoholer är mer än vin och sprit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b="1" dirty="0" smtClean="0"/>
              <a:t>Metanol och etanol är miljövänliga bränslen.</a:t>
            </a:r>
          </a:p>
          <a:p>
            <a:r>
              <a:rPr lang="sv-SE" sz="2800" b="1" dirty="0" smtClean="0"/>
              <a:t>De tar inte slut eftersom vi kan tillverka dem av växter.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2983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Kolets kretslopp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0774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glykol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700809"/>
            <a:ext cx="7772870" cy="4090392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Glykol ser ut som etan, fast med två OH-grupper.</a:t>
            </a:r>
          </a:p>
          <a:p>
            <a:r>
              <a:rPr lang="sv-SE" sz="2800" b="1" dirty="0" smtClean="0"/>
              <a:t>Den är mycket giftig och används för att hindra att kylarvätskan i bilar fryser.</a:t>
            </a:r>
            <a:endParaRPr lang="sv-SE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6" y="3769096"/>
            <a:ext cx="5434522" cy="3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ts1.mm.bing.net/images/thumbnail.aspx?q=307824898264&amp;id=4ead7f9ca0e189bec2d764880f8c85b6&amp;url=http%3a%2f%2fwww.seasea.se%2fUserFiles%2fByggplast%2520och%2520Batprylar%2festore.byggplast-batprylar.se%2fArticleIm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86" y="3689661"/>
            <a:ext cx="2991954" cy="30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glycerol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69348" y="1484784"/>
            <a:ext cx="7772870" cy="3720627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Glycerol har tre OH-grupper.</a:t>
            </a:r>
          </a:p>
          <a:p>
            <a:r>
              <a:rPr lang="sv-SE" sz="2800" b="1" dirty="0" smtClean="0"/>
              <a:t>Den ingår i fetter och hudkrämer.</a:t>
            </a:r>
          </a:p>
          <a:p>
            <a:r>
              <a:rPr lang="sv-SE" sz="2800" b="1" dirty="0" smtClean="0"/>
              <a:t>Glycerol har egenskapen att den kan binda fukt, därför används den i fuktkrämer.</a:t>
            </a:r>
            <a:endParaRPr lang="sv-SE" sz="2800" b="1" dirty="0"/>
          </a:p>
        </p:txBody>
      </p:sp>
      <p:pic>
        <p:nvPicPr>
          <p:cNvPr id="12290" name="Picture 2" descr="http://ts1.mm.bing.net/images/thumbnail.aspx?q=328322267368&amp;id=f2b00f74cfe06ac5a8dded8951a84555&amp;url=http%3a%2f%2fwww.region-stuttgart.de%2fsixcms%2fmedia.php%2f153%2fDr%2520Hauschka%2520Kosme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70" y="3647124"/>
            <a:ext cx="276225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7" y="3647124"/>
            <a:ext cx="5434522" cy="3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thomrobiofuels.com/images/photos/glycerol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2" y="3667334"/>
            <a:ext cx="2672272" cy="307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vegafoto.se/blogpics/2009.09-frukt-gronsa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10379075" cy="77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sz="quarter" idx="4294967295"/>
          </p:nvPr>
        </p:nvSpPr>
        <p:spPr>
          <a:xfrm>
            <a:off x="2232025" y="3730625"/>
            <a:ext cx="6911975" cy="2743200"/>
          </a:xfrm>
        </p:spPr>
        <p:txBody>
          <a:bodyPr/>
          <a:lstStyle/>
          <a:p>
            <a:pPr marL="0" indent="0">
              <a:buNone/>
            </a:pPr>
            <a:r>
              <a:rPr lang="sv-SE" sz="3200" b="1" dirty="0" smtClean="0"/>
              <a:t>Organiska syror innehåller </a:t>
            </a:r>
            <a:r>
              <a:rPr lang="sv-SE" sz="3200" b="1" dirty="0" err="1" smtClean="0"/>
              <a:t>syragruppen</a:t>
            </a:r>
            <a:r>
              <a:rPr lang="sv-SE" sz="3200" b="1" dirty="0" smtClean="0"/>
              <a:t> – COOH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75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8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Organiska syror i frukt och din kropp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844825"/>
            <a:ext cx="7772870" cy="3946376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De enklaste organiska syrorna är metansyra (myrsyra) och etansyra (ättiksyra).</a:t>
            </a:r>
          </a:p>
          <a:p>
            <a:r>
              <a:rPr lang="sv-SE" sz="2800" b="1" dirty="0" smtClean="0"/>
              <a:t>Myrsyra finns i myror och nässlor.</a:t>
            </a:r>
          </a:p>
          <a:p>
            <a:r>
              <a:rPr lang="sv-SE" sz="2800" b="1" dirty="0" smtClean="0"/>
              <a:t>Ättiksyra används till mat och som råvara i plast.</a:t>
            </a:r>
            <a:endParaRPr lang="sv-SE" sz="2800" b="1" dirty="0"/>
          </a:p>
        </p:txBody>
      </p:sp>
      <p:pic>
        <p:nvPicPr>
          <p:cNvPr id="14338" name="Picture 2" descr="http://ts4.mm.bing.net/images/thumbnail.aspx?q=329555322411&amp;id=7ce36d8c514e99f8e491928798fea54f&amp;url=http%3a%2f%2flifeofando.files.wordpress.com%2f2008%2f01%2f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85750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s1.mm.bing.net/images/thumbnail.aspx?q=309218905140&amp;id=5824baca0125dbf8320181734e9a5af6&amp;url=http%3a%2f%2fwww.halsosidorna.se%2fKostochnring%2f192207_2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8" y="4149080"/>
            <a:ext cx="2358875" cy="20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s1.mm.bing.net/images/thumbnail.aspx?q=325707372864&amp;id=56ff981e4e60daed2614b67cb72d4d4b&amp;url=http%3a%2f%2fwww.kursnavet.se%2fkurser%2fnk1202%2fnk1202w%2fm01_materia%2f003_korrosion-kopparslant-lab%2fP006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53" y="4293096"/>
            <a:ext cx="2777049" cy="17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Syror skyddar och ger smak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sv-SE" sz="2800" dirty="0" smtClean="0"/>
              <a:t>Organiska syror innehåller kol, syre och väte.</a:t>
            </a:r>
          </a:p>
          <a:p>
            <a:endParaRPr lang="sv-SE" sz="2800" dirty="0"/>
          </a:p>
          <a:p>
            <a:r>
              <a:rPr lang="sv-SE" sz="2800" dirty="0" smtClean="0"/>
              <a:t>Syrorna skyddar mot bakterier, svampar och växtätande djur.</a:t>
            </a:r>
          </a:p>
          <a:p>
            <a:endParaRPr lang="sv-SE" sz="2800" dirty="0"/>
          </a:p>
          <a:p>
            <a:r>
              <a:rPr lang="sv-SE" sz="2800" dirty="0" smtClean="0"/>
              <a:t>Vi använder därför syror när vi ska bevara vår mat.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1993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332" y="188640"/>
            <a:ext cx="7773338" cy="2026055"/>
          </a:xfrm>
        </p:spPr>
        <p:txBody>
          <a:bodyPr/>
          <a:lstStyle/>
          <a:p>
            <a:r>
              <a:rPr lang="sv-SE" dirty="0" smtClean="0"/>
              <a:t>Organiska syror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" y="1769326"/>
            <a:ext cx="4342209" cy="2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98922" y="4489675"/>
            <a:ext cx="229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Karboxylgrupp</a:t>
            </a:r>
            <a:endParaRPr lang="sv-SE" sz="2800" dirty="0"/>
          </a:p>
        </p:txBody>
      </p:sp>
      <p:sp>
        <p:nvSpPr>
          <p:cNvPr id="5" name="textruta 4"/>
          <p:cNvSpPr txBox="1"/>
          <p:nvPr/>
        </p:nvSpPr>
        <p:spPr>
          <a:xfrm>
            <a:off x="4066182" y="1589083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Organiska syror kan bildas av alkoholer.</a:t>
            </a:r>
          </a:p>
          <a:p>
            <a:r>
              <a:rPr lang="sv-SE" sz="2800" dirty="0" smtClean="0"/>
              <a:t>OH-gruppen i alkoholen och kolatomen som den sitter fast vid reagerar med syre och det bildas en COOH-grupp.</a:t>
            </a:r>
          </a:p>
          <a:p>
            <a:endParaRPr lang="sv-SE" sz="2800" dirty="0"/>
          </a:p>
          <a:p>
            <a:r>
              <a:rPr lang="sv-SE" sz="2800" dirty="0" smtClean="0"/>
              <a:t>Det är det som händer när vin står framme och blir surt. Det bildas ättiksyra av etanolen.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028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Organiska syror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 smtClean="0"/>
              <a:t>Metansyra   - myrsyra</a:t>
            </a:r>
          </a:p>
          <a:p>
            <a:endParaRPr lang="sv-SE" b="1" dirty="0"/>
          </a:p>
          <a:p>
            <a:r>
              <a:rPr lang="sv-SE" b="1" dirty="0" smtClean="0"/>
              <a:t>Etansyra      - ättiksyra</a:t>
            </a:r>
          </a:p>
          <a:p>
            <a:endParaRPr lang="sv-SE" b="1" dirty="0"/>
          </a:p>
          <a:p>
            <a:r>
              <a:rPr lang="sv-SE" b="1" dirty="0" smtClean="0"/>
              <a:t>Propansyra - propionsyra</a:t>
            </a:r>
          </a:p>
          <a:p>
            <a:endParaRPr lang="sv-SE" b="1" dirty="0"/>
          </a:p>
          <a:p>
            <a:r>
              <a:rPr lang="sv-SE" b="1" dirty="0" smtClean="0"/>
              <a:t>Butansyra - smörsyra</a:t>
            </a:r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67093"/>
            <a:ext cx="5040560" cy="329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Organiska syror – karboxylsyror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800" b="1" dirty="0" smtClean="0"/>
              <a:t>En organisk syra innehåller en kolvätekedja och en eller flera </a:t>
            </a:r>
            <a:r>
              <a:rPr lang="sv-SE" sz="2800" b="1" dirty="0" err="1" smtClean="0"/>
              <a:t>karboxylgrupper</a:t>
            </a:r>
            <a:r>
              <a:rPr lang="sv-SE" sz="2800" b="1" dirty="0" smtClean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21029"/>
            <a:ext cx="2641451" cy="18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641190" y="545385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mjölksyra</a:t>
            </a:r>
            <a:endParaRPr lang="sv-SE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1" y="3794157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105826" y="5529590"/>
            <a:ext cx="166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citronsyra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3296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93098" y="668290"/>
            <a:ext cx="3744416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Stearinsyra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628801"/>
            <a:ext cx="7772870" cy="4162400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Syror med minst sex kolatomer är fasta ämnen.</a:t>
            </a:r>
          </a:p>
          <a:p>
            <a:pPr marL="0" indent="0">
              <a:buNone/>
            </a:pPr>
            <a:r>
              <a:rPr lang="sv-SE" sz="2800" b="1" dirty="0" smtClean="0"/>
              <a:t>Ett exempel är stearinsyra som finns i stearin.</a:t>
            </a:r>
          </a:p>
          <a:p>
            <a:pPr marL="0" indent="0">
              <a:buNone/>
            </a:pPr>
            <a:r>
              <a:rPr lang="sv-SE" sz="2800" b="1" dirty="0" smtClean="0"/>
              <a:t>Den har 18 kolatomer.</a:t>
            </a:r>
            <a:endParaRPr lang="sv-SE" sz="2800" b="1" dirty="0"/>
          </a:p>
        </p:txBody>
      </p:sp>
      <p:sp>
        <p:nvSpPr>
          <p:cNvPr id="4" name="Rektangel 3"/>
          <p:cNvSpPr/>
          <p:nvPr/>
        </p:nvSpPr>
        <p:spPr>
          <a:xfrm>
            <a:off x="1187624" y="4365104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C</a:t>
            </a:r>
            <a:r>
              <a:rPr lang="sv-SE" sz="3200" b="1" baseline="-25000" dirty="0"/>
              <a:t>17</a:t>
            </a:r>
            <a:r>
              <a:rPr lang="sv-SE" sz="3200" b="1" dirty="0"/>
              <a:t>H</a:t>
            </a:r>
            <a:r>
              <a:rPr lang="sv-SE" sz="3200" b="1" baseline="-25000" dirty="0"/>
              <a:t>35</a:t>
            </a:r>
            <a:r>
              <a:rPr lang="sv-SE" sz="3200" b="1" dirty="0"/>
              <a:t>COOH</a:t>
            </a:r>
          </a:p>
        </p:txBody>
      </p:sp>
      <p:pic>
        <p:nvPicPr>
          <p:cNvPr id="15362" name="Picture 2" descr="http://3.bp.blogspot.com/_ZWz4Hv1eAo4/THVjIm_V2SI/AAAAAAAACI0/mml44IyPz1o/s1600/stearinlj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52755"/>
            <a:ext cx="2667000" cy="27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 finns i många former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930401"/>
            <a:ext cx="7772870" cy="38608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Kolföreningar är mycket vanliga och finns bland annat i tyg, mat, trä och plast.</a:t>
            </a:r>
          </a:p>
          <a:p>
            <a:r>
              <a:rPr lang="sv-SE" sz="2800" dirty="0" smtClean="0"/>
              <a:t>Kolföreningar är grunden för allt levande.</a:t>
            </a:r>
            <a:endParaRPr lang="sv-SE" sz="2800" dirty="0"/>
          </a:p>
        </p:txBody>
      </p:sp>
      <p:pic>
        <p:nvPicPr>
          <p:cNvPr id="2050" name="Picture 2" descr="http://ts4.mm.bing.net/images/thumbnail.aspx?q=310442007591&amp;id=56e3f5752e73b3584771b4050716f73f&amp;url=http%3a%2f%2finredningsblogg.villavarm.se%2fwp-content%2fuploads%2fbla-aramal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659">
            <a:off x="553857" y="4176785"/>
            <a:ext cx="1827536" cy="19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images/thumbnail.aspx?q=383775947516&amp;id=97a015df3531c0b41d23fad7eff178b0&amp;url=http%3a%2f%2fwww.aaweb.dk%2ffoto%2fnatur%2fimages%2f11_tr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577">
            <a:off x="5974238" y="4091884"/>
            <a:ext cx="28575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4.mm.bing.net/images/thumbnail.aspx?q=323589446775&amp;id=52efd88c14bd2c8aa1735c13e164c8d9&amp;url=http%3a%2f%2fwww.leika.dk%2fdyn%2fimages%2fproducts%2fthumbnail_popup%2f11369-image1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42" y="4458848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images/thumbnail.aspx?q=311346474340&amp;id=778a58a970fd3e163217ee1c0b2019b6&amp;url=http%3a%2f%2fwww.mireille.nu%2fmat_dryck%2fmat_llustration_svenska_dagbladet_spar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52" y="3830662"/>
            <a:ext cx="2388096" cy="19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Kan du?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772817"/>
            <a:ext cx="7772870" cy="4018384"/>
          </a:xfrm>
        </p:spPr>
        <p:txBody>
          <a:bodyPr>
            <a:normAutofit fontScale="85000" lnSpcReduction="20000"/>
          </a:bodyPr>
          <a:lstStyle/>
          <a:p>
            <a:endParaRPr lang="sv-SE" dirty="0" smtClean="0"/>
          </a:p>
          <a:p>
            <a:r>
              <a:rPr lang="sv-SE" sz="3300" b="1" dirty="0" smtClean="0"/>
              <a:t>Nämn några syror som finns i livsmedel.</a:t>
            </a:r>
          </a:p>
          <a:p>
            <a:endParaRPr lang="sv-SE" sz="3300" b="1" dirty="0"/>
          </a:p>
          <a:p>
            <a:r>
              <a:rPr lang="sv-SE" sz="3300" b="1" dirty="0" smtClean="0"/>
              <a:t>Hur bildas en organisk syra?</a:t>
            </a:r>
          </a:p>
          <a:p>
            <a:endParaRPr lang="sv-SE" sz="3300" b="1" dirty="0"/>
          </a:p>
          <a:p>
            <a:r>
              <a:rPr lang="sv-SE" sz="3300" b="1" dirty="0" smtClean="0"/>
              <a:t>Hur ser den atomgrupp ut som är gemensam för alla organiska syror?</a:t>
            </a:r>
          </a:p>
          <a:p>
            <a:endParaRPr lang="sv-SE" sz="3300" b="1" dirty="0" smtClean="0"/>
          </a:p>
          <a:p>
            <a:r>
              <a:rPr lang="sv-SE" sz="3300" b="1" dirty="0" smtClean="0"/>
              <a:t>Namnge fyra karboxylsyror.</a:t>
            </a:r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816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ts4.mm.bing.net/images/thumbnail.aspx?q=323968501167&amp;id=205bea2a7dced65d510df49b7155bcfb&amp;url=http%3a%2f%2fwww.knaada.com%2fwp-content%2fuploads%2f2009%2f10%2fTROCADERO-416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1048"/>
            <a:ext cx="1152525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2952328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Estrar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417639"/>
            <a:ext cx="7772870" cy="4373562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Om en syra och en alkohol reagerar bildas en ester.</a:t>
            </a:r>
          </a:p>
          <a:p>
            <a:r>
              <a:rPr lang="sv-SE" sz="2400" b="1" dirty="0" smtClean="0"/>
              <a:t>Estrar doftar och smakar ofta som någon frukt.</a:t>
            </a:r>
          </a:p>
          <a:p>
            <a:r>
              <a:rPr lang="sv-SE" sz="2400" b="1" dirty="0" smtClean="0"/>
              <a:t>De finns i frukter och som smakämnen i godis och läsk.</a:t>
            </a:r>
            <a:endParaRPr lang="sv-SE" sz="2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://www.fruktabonnemang.se/images/Jordgubbar-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3140348" cy="20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ts4.mm.bing.net/images/thumbnail.aspx?q=389388042523&amp;id=5dc6d8f72f986cea2aea7bf229f523db&amp;url=http%3a%2f%2femelia.files.wordpress.com%2f2007%2f12%2fmassa-godis-innan-ny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37720"/>
            <a:ext cx="24026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Estrar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42493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285653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Estrar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417639"/>
            <a:ext cx="7772870" cy="4373562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Sprängämnet nitroglycerin är en ester.</a:t>
            </a:r>
          </a:p>
          <a:p>
            <a:r>
              <a:rPr lang="sv-SE" sz="2400" b="1" dirty="0" smtClean="0"/>
              <a:t>Det ingår i dynamit men används även som hjärtmedicin.</a:t>
            </a:r>
            <a:endParaRPr lang="sv-SE" sz="2400" b="1" dirty="0"/>
          </a:p>
        </p:txBody>
      </p:sp>
      <p:pic>
        <p:nvPicPr>
          <p:cNvPr id="17410" name="Picture 2" descr="http://3.bp.blogspot.com/_9uYWjAEi_eg/S7KwbyIrtPI/AAAAAAAAAIc/jPMBVlNqGxY/s1600/ni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07" y="3356992"/>
            <a:ext cx="5112098" cy="28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s2.mm.bing.net/images/thumbnail.aspx?q=307125234181&amp;id=e64f49e6480a9446e36bd3eaa656e899&amp;url=http%3a%2f%2fwww.roland-weitensfelder.de%2fmedia%2fGrafik%2520%2520Design%2520Art%2fDynam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484107" cy="149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Rent kol </a:t>
            </a:r>
            <a:r>
              <a:rPr lang="sv-SE" dirty="0"/>
              <a:t>finns i många former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>
              <a:buFontTx/>
              <a:buChar char="-"/>
            </a:pPr>
            <a:r>
              <a:rPr lang="sv-SE" sz="2800" dirty="0" smtClean="0"/>
              <a:t>Diamant</a:t>
            </a:r>
          </a:p>
          <a:p>
            <a:pPr>
              <a:buFontTx/>
              <a:buChar char="-"/>
            </a:pPr>
            <a:r>
              <a:rPr lang="sv-SE" sz="2800" dirty="0" smtClean="0"/>
              <a:t>Grafit</a:t>
            </a:r>
          </a:p>
          <a:p>
            <a:pPr>
              <a:buFontTx/>
              <a:buChar char="-"/>
            </a:pPr>
            <a:r>
              <a:rPr lang="sv-SE" sz="2800" dirty="0" smtClean="0"/>
              <a:t>Amorft kol</a:t>
            </a:r>
          </a:p>
          <a:p>
            <a:pPr>
              <a:buFontTx/>
              <a:buChar char="-"/>
            </a:pPr>
            <a:r>
              <a:rPr lang="sv-SE" sz="2800" dirty="0" smtClean="0"/>
              <a:t>Fulleren</a:t>
            </a:r>
          </a:p>
          <a:p>
            <a:pPr>
              <a:buFontTx/>
              <a:buChar char="-"/>
            </a:pPr>
            <a:r>
              <a:rPr lang="sv-SE" sz="2800" dirty="0" smtClean="0"/>
              <a:t>Grafen</a:t>
            </a:r>
            <a:endParaRPr lang="sv-SE" sz="2800" dirty="0"/>
          </a:p>
        </p:txBody>
      </p:sp>
      <p:pic>
        <p:nvPicPr>
          <p:cNvPr id="3074" name="Picture 2" descr="http://ts2.mm.bing.net/images/thumbnail.aspx?q=325534558561&amp;id=93399b45eced09e31f3217b9314dbb7b&amp;url=http%3a%2f%2fwww.heartoftherainbow.be%2fimages%2ffollowHR%2fbeautiful_diam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00" y="1622813"/>
            <a:ext cx="23042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s2.mm.bing.net/images/thumbnail.aspx?q=306892376849&amp;id=5002e0e1bb6eac35f7ae5e9d9f671ba6&amp;url=http%3a%2f%2fupload.wikimedia.org%2fwikipedia%2fcommons%2fthumb%2f8%2f89%2fGrafit_Czechy_Stare_Mesto.jpg%2f800px-Grafit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22" y="3161208"/>
            <a:ext cx="2148408" cy="14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2.mm.bing.net/images/thumbnail.aspx?q=304696597785&amp;id=9f38e62c11e2b50fb9868de28e5179ea&amp;url=http%3a%2f%2fwartenberg.se%2fdoh%2fpics%2ftrakol_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65" y="4389063"/>
            <a:ext cx="228349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24036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23735"/>
            <a:ext cx="3096344" cy="268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Fulleren och grafen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916833"/>
            <a:ext cx="7772870" cy="3874368"/>
          </a:xfrm>
        </p:spPr>
        <p:txBody>
          <a:bodyPr>
            <a:noAutofit/>
          </a:bodyPr>
          <a:lstStyle/>
          <a:p>
            <a:r>
              <a:rPr lang="sv-SE" sz="2400" dirty="0" smtClean="0"/>
              <a:t>Fulleren  upptäcktes på 1980-talet. </a:t>
            </a:r>
          </a:p>
          <a:p>
            <a:r>
              <a:rPr lang="sv-SE" sz="2400" dirty="0" smtClean="0"/>
              <a:t>Det leder ström och bildas naturligt i 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stoftmoln runt stjärnorna.</a:t>
            </a:r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sz="2400" dirty="0" smtClean="0"/>
              <a:t>Grafen är bara ett lager kolatomer. Det </a:t>
            </a:r>
          </a:p>
          <a:p>
            <a:pPr marL="0" indent="0">
              <a:buNone/>
            </a:pPr>
            <a:r>
              <a:rPr lang="sv-SE" sz="2400" dirty="0" smtClean="0"/>
              <a:t>leder ström, är hundra gånger starkare än </a:t>
            </a:r>
          </a:p>
          <a:p>
            <a:pPr marL="0" indent="0">
              <a:buNone/>
            </a:pPr>
            <a:r>
              <a:rPr lang="sv-SE" sz="2400" dirty="0" smtClean="0"/>
              <a:t>stål och genomskinligt. Det var två ryska </a:t>
            </a:r>
          </a:p>
          <a:p>
            <a:pPr marL="0" indent="0">
              <a:buNone/>
            </a:pPr>
            <a:r>
              <a:rPr lang="sv-SE" sz="2400" dirty="0" smtClean="0"/>
              <a:t>forskare som lyckades framställa grafen.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757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nanoteknik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z="2800" dirty="0"/>
              <a:t>Nanoteknik handlar om att utforska och använda atomer och molekyler för att designa nya material, komponenter eller system som har förbättrade eller nya egenskaper</a:t>
            </a:r>
            <a:r>
              <a:rPr lang="sv-SE" sz="2800" dirty="0" smtClean="0"/>
              <a:t>. </a:t>
            </a:r>
          </a:p>
          <a:p>
            <a:r>
              <a:rPr lang="sv-SE" sz="2800" dirty="0"/>
              <a:t>Nanoteknik är en teknologi som </a:t>
            </a:r>
            <a:r>
              <a:rPr lang="sv-SE" sz="2800" dirty="0" smtClean="0"/>
              <a:t>arbetar </a:t>
            </a:r>
            <a:r>
              <a:rPr lang="sv-SE" sz="2800" dirty="0"/>
              <a:t>med, och/eller </a:t>
            </a:r>
            <a:r>
              <a:rPr lang="sv-SE" sz="2800" dirty="0" smtClean="0"/>
              <a:t>att framställa </a:t>
            </a:r>
            <a:r>
              <a:rPr lang="sv-SE" sz="2800" dirty="0"/>
              <a:t>saker på, </a:t>
            </a:r>
            <a:r>
              <a:rPr lang="sv-SE" sz="2800" dirty="0" smtClean="0"/>
              <a:t>atomstorlek.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Diamant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85330" y="1340769"/>
            <a:ext cx="7772870" cy="4450432"/>
          </a:xfrm>
        </p:spPr>
        <p:txBody>
          <a:bodyPr>
            <a:normAutofit/>
          </a:bodyPr>
          <a:lstStyle/>
          <a:p>
            <a:r>
              <a:rPr lang="sv-SE" sz="2800" dirty="0" smtClean="0"/>
              <a:t>I diamant sitter alla atomerna ihop hårt i ett stort tredimensionellt nätverk – en kristall.</a:t>
            </a:r>
          </a:p>
          <a:p>
            <a:r>
              <a:rPr lang="sv-SE" sz="2800" dirty="0" smtClean="0"/>
              <a:t>Diamant är världens hårdaste ämne.</a:t>
            </a:r>
            <a:endParaRPr lang="sv-SE" sz="2800" dirty="0"/>
          </a:p>
        </p:txBody>
      </p:sp>
      <p:pic>
        <p:nvPicPr>
          <p:cNvPr id="5122" name="Picture 2" descr="http://ts2.mm.bing.net/images/thumbnail.aspx?q=322855699853&amp;id=6471f3a1f3c7a1dea970f596e48d6c79&amp;url=http%3a%2f%2fwww.hebergementimages.com%2fimages%2fbd7badc63d5bddeebbe896a1cf23df28_diamant-ADAM-a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77035"/>
            <a:ext cx="279560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6097D3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0" t="645" r="23656" b="81868"/>
          <a:stretch>
            <a:fillRect/>
          </a:stretch>
        </p:blipFill>
        <p:spPr bwMode="auto">
          <a:xfrm>
            <a:off x="4228271" y="3363975"/>
            <a:ext cx="3509963" cy="2708275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6517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516</TotalTime>
  <Words>1359</Words>
  <Application>Microsoft Office PowerPoint</Application>
  <PresentationFormat>Bildspel på skärmen (4:3)</PresentationFormat>
  <Paragraphs>228</Paragraphs>
  <Slides>53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53</vt:i4>
      </vt:variant>
    </vt:vector>
  </HeadingPairs>
  <TitlesOfParts>
    <vt:vector size="57" baseType="lpstr">
      <vt:lpstr>Arial</vt:lpstr>
      <vt:lpstr>Trebuchet MS</vt:lpstr>
      <vt:lpstr>Wingdings 3</vt:lpstr>
      <vt:lpstr>Fasett</vt:lpstr>
      <vt:lpstr>Kol och kolföreningar</vt:lpstr>
      <vt:lpstr>Kolföreningar – organisk kemi</vt:lpstr>
      <vt:lpstr>Rent kol – oorganisk kemi</vt:lpstr>
      <vt:lpstr>Kolets kretslopp</vt:lpstr>
      <vt:lpstr>Kol finns i många former</vt:lpstr>
      <vt:lpstr>Rent kol finns i många former</vt:lpstr>
      <vt:lpstr>Fulleren och grafen </vt:lpstr>
      <vt:lpstr>nanoteknik</vt:lpstr>
      <vt:lpstr>Diamant</vt:lpstr>
      <vt:lpstr>Grafit</vt:lpstr>
      <vt:lpstr>Amorft kol</vt:lpstr>
      <vt:lpstr>Träkol</vt:lpstr>
      <vt:lpstr>Kan du? </vt:lpstr>
      <vt:lpstr>Kolväten är grunden i organisk kemi</vt:lpstr>
      <vt:lpstr>PowerPoint-presentation</vt:lpstr>
      <vt:lpstr>Olika modeller </vt:lpstr>
      <vt:lpstr>Kolväten är grunden i organisk kemi</vt:lpstr>
      <vt:lpstr>Kolväten kan delas i tre grupper </vt:lpstr>
      <vt:lpstr>alkaner</vt:lpstr>
      <vt:lpstr>Kolväten är grunden i organisk kemi</vt:lpstr>
      <vt:lpstr>Kolväten är grunden i organisk kemi</vt:lpstr>
      <vt:lpstr>Omättade kolväten har färre väteatomer – alkener och alkyner</vt:lpstr>
      <vt:lpstr>alkener</vt:lpstr>
      <vt:lpstr>alkyner</vt:lpstr>
      <vt:lpstr>Omättade kolväten har färre väteatomer</vt:lpstr>
      <vt:lpstr>Omättade kolväten har färre väteatomer</vt:lpstr>
      <vt:lpstr>Omättade kolväten kan mättas</vt:lpstr>
      <vt:lpstr>Polymerer – en jättemolekyl byggd med kolatomer</vt:lpstr>
      <vt:lpstr>Fossila bränslen är fulla med kolväten</vt:lpstr>
      <vt:lpstr>Fossila bränslen är fulla med kolväten</vt:lpstr>
      <vt:lpstr>Fossila bränslen är fulla med kolväten</vt:lpstr>
      <vt:lpstr>Jämför fossilt bränsle med biobränsle</vt:lpstr>
      <vt:lpstr>Fossila bränslen är fulla med kolväten</vt:lpstr>
      <vt:lpstr>Uppgift sid 112 i Kemidirekt Fossila bränslen – oljan historia</vt:lpstr>
      <vt:lpstr>krackning</vt:lpstr>
      <vt:lpstr>Alkoholer är mer än vin och sprit</vt:lpstr>
      <vt:lpstr>Alkoholer är mer än vin och sprit</vt:lpstr>
      <vt:lpstr>Alkoholer är mer än vin och sprit</vt:lpstr>
      <vt:lpstr>Alkoholer är mer än vin och sprit</vt:lpstr>
      <vt:lpstr>glykol</vt:lpstr>
      <vt:lpstr>glycerol</vt:lpstr>
      <vt:lpstr>PowerPoint-presentation</vt:lpstr>
      <vt:lpstr>PowerPoint-presentation</vt:lpstr>
      <vt:lpstr>Organiska syror i frukt och din kropp</vt:lpstr>
      <vt:lpstr>Syror skyddar och ger smak</vt:lpstr>
      <vt:lpstr>Organiska syror</vt:lpstr>
      <vt:lpstr>Organiska syror</vt:lpstr>
      <vt:lpstr>Organiska syror – karboxylsyror</vt:lpstr>
      <vt:lpstr>Stearinsyra</vt:lpstr>
      <vt:lpstr>Kan du?</vt:lpstr>
      <vt:lpstr>Estrar</vt:lpstr>
      <vt:lpstr>Estrar</vt:lpstr>
      <vt:lpstr>Estrar</vt:lpstr>
    </vt:vector>
  </TitlesOfParts>
  <Company>Proaros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 och kolföreningar</dc:title>
  <dc:creator>Yvonne Hanebring</dc:creator>
  <cp:lastModifiedBy>Anna Hennings</cp:lastModifiedBy>
  <cp:revision>51</cp:revision>
  <dcterms:created xsi:type="dcterms:W3CDTF">2010-12-14T19:11:33Z</dcterms:created>
  <dcterms:modified xsi:type="dcterms:W3CDTF">2018-10-15T07:58:25Z</dcterms:modified>
</cp:coreProperties>
</file>