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65" r:id="rId4"/>
    <p:sldId id="257" r:id="rId5"/>
    <p:sldId id="259" r:id="rId6"/>
    <p:sldId id="260" r:id="rId7"/>
    <p:sldId id="261" r:id="rId8"/>
    <p:sldId id="262" r:id="rId9"/>
    <p:sldId id="266" r:id="rId10"/>
    <p:sldId id="264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2" y="306"/>
      </p:cViewPr>
      <p:guideLst>
        <p:guide orient="horz" pos="4156"/>
        <p:guide orient="horz" pos="3884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46D77-7A3F-4FA9-AC92-709AED4FB5F6}" type="datetimeFigureOut">
              <a:rPr lang="sv-SE" smtClean="0"/>
              <a:pPr/>
              <a:t>2015-08-25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D709F-E256-4A36-B43A-C2969BEDD10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0970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D709F-E256-4A36-B43A-C2969BEDD107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D709F-E256-4A36-B43A-C2969BEDD107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pic>
        <p:nvPicPr>
          <p:cNvPr id="9" name="Bildobjekt 8" descr="StockholmsStad_logot#21B0A5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45869" y="576103"/>
            <a:ext cx="1613919" cy="548641"/>
          </a:xfrm>
          <a:prstGeom prst="rect">
            <a:avLst/>
          </a:prstGeom>
        </p:spPr>
      </p:pic>
      <p:sp>
        <p:nvSpPr>
          <p:cNvPr id="8" name="Rubrik 7"/>
          <p:cNvSpPr>
            <a:spLocks noGrp="1"/>
          </p:cNvSpPr>
          <p:nvPr>
            <p:ph type="title"/>
          </p:nvPr>
        </p:nvSpPr>
        <p:spPr>
          <a:xfrm>
            <a:off x="468313" y="2276872"/>
            <a:ext cx="82296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218-3DE3-4178-8442-88C7D5609640}" type="datetime1">
              <a:rPr lang="sv-SE" smtClean="0"/>
              <a:pPr/>
              <a:t>2015-08-25</a:t>
            </a:fld>
            <a:endParaRPr lang="en-US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Sid </a:t>
            </a:r>
            <a:fld id="{625BFF1C-0550-4892-A058-F5526EA568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pic>
        <p:nvPicPr>
          <p:cNvPr id="8" name="Bildobjekt 7" descr="StockholmsStad_logot#21B0A5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093296"/>
            <a:ext cx="1440000" cy="489518"/>
          </a:xfrm>
          <a:prstGeom prst="rect">
            <a:avLst/>
          </a:prstGeom>
        </p:spPr>
      </p:pic>
      <p:sp>
        <p:nvSpPr>
          <p:cNvPr id="14" name="Platshållare fö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218-3DE3-4178-8442-88C7D5609640}" type="datetime1">
              <a:rPr lang="sv-SE" smtClean="0"/>
              <a:pPr/>
              <a:t>2015-08-25</a:t>
            </a:fld>
            <a:endParaRPr lang="en-US" dirty="0"/>
          </a:p>
        </p:txBody>
      </p:sp>
      <p:sp>
        <p:nvSpPr>
          <p:cNvPr id="15" name="Platshållare för sidfot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Platshållare för bild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Sid </a:t>
            </a:r>
            <a:fld id="{625BFF1C-0550-4892-A058-F5526EA568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314601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314602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pic>
        <p:nvPicPr>
          <p:cNvPr id="8" name="Bildobjekt 7" descr="StockholmsStad_logot#21B0A5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093296"/>
            <a:ext cx="1440000" cy="489518"/>
          </a:xfrm>
          <a:prstGeom prst="rect">
            <a:avLst/>
          </a:prstGeom>
        </p:spPr>
      </p:pic>
      <p:sp>
        <p:nvSpPr>
          <p:cNvPr id="14" name="Platshållare fö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218-3DE3-4178-8442-88C7D5609640}" type="datetime1">
              <a:rPr lang="sv-SE" smtClean="0"/>
              <a:pPr/>
              <a:t>2015-08-25</a:t>
            </a:fld>
            <a:endParaRPr lang="en-US" dirty="0"/>
          </a:p>
        </p:txBody>
      </p:sp>
      <p:sp>
        <p:nvSpPr>
          <p:cNvPr id="15" name="Platshållare för sidfot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Platshållare för bild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Sid </a:t>
            </a:r>
            <a:fld id="{625BFF1C-0550-4892-A058-F5526EA568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39"/>
          </a:xfrm>
        </p:spPr>
        <p:txBody>
          <a:bodyPr/>
          <a:lstStyle>
            <a:lvl2pPr>
              <a:defRPr sz="2000"/>
            </a:lvl2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pic>
        <p:nvPicPr>
          <p:cNvPr id="10" name="Bildobjekt 9" descr="StockholmsStad_logot#21B0A5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093296"/>
            <a:ext cx="1440000" cy="489518"/>
          </a:xfrm>
          <a:prstGeom prst="rect">
            <a:avLst/>
          </a:prstGeom>
        </p:spPr>
      </p:pic>
      <p:sp>
        <p:nvSpPr>
          <p:cNvPr id="12" name="Platshållare fö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218-3DE3-4178-8442-88C7D5609640}" type="datetime1">
              <a:rPr lang="sv-SE" smtClean="0"/>
              <a:pPr/>
              <a:t>2015-08-25</a:t>
            </a:fld>
            <a:endParaRPr lang="en-US" dirty="0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Sid </a:t>
            </a:r>
            <a:fld id="{625BFF1C-0550-4892-A058-F5526EA568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8313" y="4365104"/>
            <a:ext cx="7772400" cy="1362075"/>
          </a:xfrm>
        </p:spPr>
        <p:txBody>
          <a:bodyPr anchor="t"/>
          <a:lstStyle>
            <a:lvl1pPr algn="l">
              <a:defRPr sz="2800" b="1" cap="none" baseline="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68313" y="278092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pic>
        <p:nvPicPr>
          <p:cNvPr id="8" name="Bildobjekt 7" descr="StockholmsStad_logot#21B0A5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093296"/>
            <a:ext cx="1440000" cy="489518"/>
          </a:xfrm>
          <a:prstGeom prst="rect">
            <a:avLst/>
          </a:prstGeom>
        </p:spPr>
      </p:pic>
      <p:sp>
        <p:nvSpPr>
          <p:cNvPr id="11" name="Platshållare fö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218-3DE3-4178-8442-88C7D5609640}" type="datetime1">
              <a:rPr lang="sv-SE" smtClean="0"/>
              <a:pPr/>
              <a:t>2015-08-25</a:t>
            </a:fld>
            <a:endParaRPr lang="en-US" dirty="0"/>
          </a:p>
        </p:txBody>
      </p:sp>
      <p:sp>
        <p:nvSpPr>
          <p:cNvPr id="15" name="Platshållare för sidfot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Platshållare för bild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Sid </a:t>
            </a:r>
            <a:fld id="{625BFF1C-0550-4892-A058-F5526EA568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98903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98904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pic>
        <p:nvPicPr>
          <p:cNvPr id="9" name="Bildobjekt 8" descr="StockholmsStad_logot#21B0A5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093296"/>
            <a:ext cx="1440000" cy="489518"/>
          </a:xfrm>
          <a:prstGeom prst="rect">
            <a:avLst/>
          </a:prstGeom>
        </p:spPr>
      </p:pic>
      <p:sp>
        <p:nvSpPr>
          <p:cNvPr id="15" name="Platshållare för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218-3DE3-4178-8442-88C7D5609640}" type="datetime1">
              <a:rPr lang="sv-SE" smtClean="0"/>
              <a:pPr/>
              <a:t>2015-08-25</a:t>
            </a:fld>
            <a:endParaRPr lang="en-US" dirty="0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Sid </a:t>
            </a:r>
            <a:fld id="{625BFF1C-0550-4892-A058-F5526EA568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1436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1436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8" name="Platshållare för datum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218-3DE3-4178-8442-88C7D5609640}" type="datetime1">
              <a:rPr lang="sv-SE" smtClean="0"/>
              <a:pPr/>
              <a:t>2015-08-25</a:t>
            </a:fld>
            <a:endParaRPr lang="en-US" dirty="0"/>
          </a:p>
        </p:txBody>
      </p:sp>
      <p:sp>
        <p:nvSpPr>
          <p:cNvPr id="19" name="Platshållare för sidfo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Platshållare för bildnumm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Sid </a:t>
            </a:r>
            <a:fld id="{625BFF1C-0550-4892-A058-F5526EA5680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Bildobjekt 9" descr="StockholmsStad_logot#21B0A5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093296"/>
            <a:ext cx="1440000" cy="48951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7" name="Bildobjekt 6" descr="StockholmsStad_logot#21B0A5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093296"/>
            <a:ext cx="1440000" cy="489518"/>
          </a:xfrm>
          <a:prstGeom prst="rect">
            <a:avLst/>
          </a:prstGeom>
        </p:spPr>
      </p:pic>
      <p:sp>
        <p:nvSpPr>
          <p:cNvPr id="13" name="Platshållare fö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218-3DE3-4178-8442-88C7D5609640}" type="datetime1">
              <a:rPr lang="sv-SE" smtClean="0"/>
              <a:pPr/>
              <a:t>2015-08-25</a:t>
            </a:fld>
            <a:endParaRPr lang="en-US" dirty="0"/>
          </a:p>
        </p:txBody>
      </p:sp>
      <p:sp>
        <p:nvSpPr>
          <p:cNvPr id="14" name="Platshållare för sidfo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Sid </a:t>
            </a:r>
            <a:fld id="{625BFF1C-0550-4892-A058-F5526EA568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 descr="StockholmsStad_logot#21B0A5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093296"/>
            <a:ext cx="1440000" cy="489518"/>
          </a:xfrm>
          <a:prstGeom prst="rect">
            <a:avLst/>
          </a:prstGeom>
        </p:spPr>
      </p:pic>
      <p:sp>
        <p:nvSpPr>
          <p:cNvPr id="12" name="Platshållare fö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218-3DE3-4178-8442-88C7D5609640}" type="datetime1">
              <a:rPr lang="sv-SE" smtClean="0"/>
              <a:pPr/>
              <a:t>2015-08-25</a:t>
            </a:fld>
            <a:endParaRPr lang="en-US" dirty="0"/>
          </a:p>
        </p:txBody>
      </p:sp>
      <p:sp>
        <p:nvSpPr>
          <p:cNvPr id="13" name="Platshållare för sidfo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Platshållare för bild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Sid </a:t>
            </a:r>
            <a:fld id="{625BFF1C-0550-4892-A058-F5526EA568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459611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34340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pic>
        <p:nvPicPr>
          <p:cNvPr id="9" name="Bildobjekt 8" descr="StockholmsStad_logot#21B0A5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093296"/>
            <a:ext cx="1440000" cy="489518"/>
          </a:xfrm>
          <a:prstGeom prst="rect">
            <a:avLst/>
          </a:prstGeom>
        </p:spPr>
      </p:pic>
      <p:sp>
        <p:nvSpPr>
          <p:cNvPr id="15" name="Platshållare för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218-3DE3-4178-8442-88C7D5609640}" type="datetime1">
              <a:rPr lang="sv-SE" smtClean="0"/>
              <a:pPr/>
              <a:t>2015-08-25</a:t>
            </a:fld>
            <a:endParaRPr lang="en-US" dirty="0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Sid </a:t>
            </a:r>
            <a:fld id="{625BFF1C-0550-4892-A058-F5526EA568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99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pic>
        <p:nvPicPr>
          <p:cNvPr id="9" name="Bildobjekt 8" descr="StockholmsStad_logot#21B0A5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093296"/>
            <a:ext cx="1440000" cy="489518"/>
          </a:xfrm>
          <a:prstGeom prst="rect">
            <a:avLst/>
          </a:prstGeom>
        </p:spPr>
      </p:pic>
      <p:sp>
        <p:nvSpPr>
          <p:cNvPr id="15" name="Platshållare för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218-3DE3-4178-8442-88C7D5609640}" type="datetime1">
              <a:rPr lang="sv-SE" smtClean="0"/>
              <a:pPr/>
              <a:t>2015-08-25</a:t>
            </a:fld>
            <a:endParaRPr lang="en-US" dirty="0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Sid </a:t>
            </a:r>
            <a:fld id="{625BFF1C-0550-4892-A058-F5526EA568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en-US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05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US" dirty="0"/>
          </a:p>
        </p:txBody>
      </p:sp>
      <p:sp>
        <p:nvSpPr>
          <p:cNvPr id="7" name="Platshållare för datum 4"/>
          <p:cNvSpPr>
            <a:spLocks noGrp="1"/>
          </p:cNvSpPr>
          <p:nvPr>
            <p:ph type="dt" sz="half" idx="2"/>
          </p:nvPr>
        </p:nvSpPr>
        <p:spPr>
          <a:xfrm>
            <a:off x="6556420" y="6288054"/>
            <a:ext cx="2133600" cy="165282"/>
          </a:xfrm>
          <a:prstGeom prst="rect">
            <a:avLst/>
          </a:prstGeom>
        </p:spPr>
        <p:txBody>
          <a:bodyPr tIns="36000" rIns="0" bIns="0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694B218-3DE3-4178-8442-88C7D5609640}" type="datetime1">
              <a:rPr lang="sv-SE" smtClean="0"/>
              <a:pPr/>
              <a:t>2015-08-25</a:t>
            </a:fld>
            <a:endParaRPr lang="en-US" dirty="0"/>
          </a:p>
        </p:txBody>
      </p:sp>
      <p:sp>
        <p:nvSpPr>
          <p:cNvPr id="8" name="Platshållare för sidfot 5"/>
          <p:cNvSpPr>
            <a:spLocks noGrp="1"/>
          </p:cNvSpPr>
          <p:nvPr>
            <p:ph type="ftr" sz="quarter" idx="3"/>
          </p:nvPr>
        </p:nvSpPr>
        <p:spPr>
          <a:xfrm>
            <a:off x="5796136" y="6091709"/>
            <a:ext cx="2895600" cy="241300"/>
          </a:xfrm>
          <a:prstGeom prst="rect">
            <a:avLst/>
          </a:prstGeom>
        </p:spPr>
        <p:txBody>
          <a:bodyPr rIns="0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Platshållare för bildnummer 6"/>
          <p:cNvSpPr>
            <a:spLocks noGrp="1"/>
          </p:cNvSpPr>
          <p:nvPr>
            <p:ph type="sldNum" sz="quarter" idx="4"/>
          </p:nvPr>
        </p:nvSpPr>
        <p:spPr>
          <a:xfrm>
            <a:off x="6553200" y="6453336"/>
            <a:ext cx="2133600" cy="154456"/>
          </a:xfrm>
          <a:prstGeom prst="rect">
            <a:avLst/>
          </a:prstGeom>
        </p:spPr>
        <p:txBody>
          <a:bodyPr tIns="18000" rIns="0" bIns="72000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Sid </a:t>
            </a:r>
            <a:fld id="{625BFF1C-0550-4892-A058-F5526EA568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se/url?sa=i&amp;rct=j&amp;q=&amp;esrc=s&amp;frm=1&amp;source=images&amp;cd=&amp;cad=rja&amp;uact=8&amp;ved=0CAcQjRxqFQoTCN3v293mt8cCFQOPcgodAAkBgQ&amp;url=http://www.1177.se/Tema/Kroppen/Allman-oversikt/Manniskokroppen---en-oversikt/&amp;ei=69rVVZ3OKoOeygOAkoSICA&amp;psig=AFQjCNHJu95Kd_S814uIsWK1IeMzPcaYdA&amp;ust=144016495114510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hurfungerar.se/egentligen/mitkondrien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Comic Sans MS" panose="030F0702030302020204" pitchFamily="66" charset="0"/>
              </a:rPr>
              <a:t>Cellen</a:t>
            </a:r>
            <a:endParaRPr lang="sv-SE" dirty="0">
              <a:latin typeface="Comic Sans MS" panose="030F0702030302020204" pitchFamily="66" charset="0"/>
            </a:endParaRPr>
          </a:p>
        </p:txBody>
      </p:sp>
      <p:pic>
        <p:nvPicPr>
          <p:cNvPr id="1030" name="Picture 6" descr="http://www.1177.se/Bilder/Nationellt/Amnen/Kroppen_oversikt/s_ny_cell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4552950" cy="269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ktangel 1"/>
          <p:cNvSpPr/>
          <p:nvPr/>
        </p:nvSpPr>
        <p:spPr>
          <a:xfrm>
            <a:off x="4804470" y="1052736"/>
            <a:ext cx="376346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Cellen är kroppens minsta beståndsdel. </a:t>
            </a:r>
            <a:endParaRPr lang="sv-SE" dirty="0" smtClean="0"/>
          </a:p>
          <a:p>
            <a:r>
              <a:rPr lang="sv-SE" dirty="0" smtClean="0"/>
              <a:t>Kroppen </a:t>
            </a:r>
            <a:r>
              <a:rPr lang="sv-SE" dirty="0"/>
              <a:t>har ca 200 olika celltyper, där äggcellen är den största 0,25 mm. </a:t>
            </a:r>
            <a:r>
              <a:rPr lang="sv-SE" dirty="0" smtClean="0"/>
              <a:t>Den </a:t>
            </a:r>
            <a:r>
              <a:rPr lang="sv-SE" dirty="0"/>
              <a:t>minsta cellen är 0,004 mm. </a:t>
            </a:r>
            <a:endParaRPr lang="sv-SE" dirty="0" smtClean="0"/>
          </a:p>
          <a:p>
            <a:endParaRPr lang="sv-SE" dirty="0"/>
          </a:p>
          <a:p>
            <a:r>
              <a:rPr lang="sv-SE" dirty="0" smtClean="0"/>
              <a:t>Uppskattningsvis </a:t>
            </a:r>
            <a:r>
              <a:rPr lang="sv-SE" dirty="0"/>
              <a:t>60 biljoner celler finns det i kroppen</a:t>
            </a:r>
            <a:r>
              <a:rPr lang="sv-SE" dirty="0" smtClean="0"/>
              <a:t>.</a:t>
            </a:r>
          </a:p>
          <a:p>
            <a:endParaRPr lang="sv-SE" dirty="0"/>
          </a:p>
          <a:p>
            <a:r>
              <a:rPr lang="sv-SE" dirty="0"/>
              <a:t>En cell består av c:a 75 - 80 % </a:t>
            </a:r>
            <a:r>
              <a:rPr lang="sv-SE" dirty="0" smtClean="0"/>
              <a:t>vatten, resten </a:t>
            </a:r>
            <a:r>
              <a:rPr lang="sv-SE" dirty="0"/>
              <a:t>är proteiner - fett - salter - socker och arvsmassa.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899592" y="5085184"/>
            <a:ext cx="5891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Rita av cellen och läs på sidan 288 om de olika delarna.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Comic Sans MS" panose="030F0702030302020204" pitchFamily="66" charset="0"/>
              </a:rPr>
              <a:t>Olika organsystem</a:t>
            </a:r>
            <a:endParaRPr lang="sv-SE" dirty="0">
              <a:latin typeface="Comic Sans MS" panose="030F0702030302020204" pitchFamily="66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>
                <a:latin typeface="Comic Sans MS" panose="030F0702030302020204" pitchFamily="66" charset="0"/>
              </a:rPr>
              <a:t>Vilket organ ingår i vilket organsystem?</a:t>
            </a:r>
          </a:p>
          <a:p>
            <a:endParaRPr lang="sv-SE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sv-SE" b="1" dirty="0" smtClean="0">
                <a:latin typeface="Comic Sans MS" panose="030F0702030302020204" pitchFamily="66" charset="0"/>
              </a:rPr>
              <a:t>   </a:t>
            </a:r>
            <a:r>
              <a:rPr lang="sv-SE" b="1" u="sng" dirty="0" smtClean="0">
                <a:latin typeface="Comic Sans MS" panose="030F0702030302020204" pitchFamily="66" charset="0"/>
              </a:rPr>
              <a:t>organ		organsystem</a:t>
            </a:r>
          </a:p>
          <a:p>
            <a:r>
              <a:rPr lang="sv-SE" dirty="0" smtClean="0">
                <a:latin typeface="Comic Sans MS" panose="030F0702030302020204" pitchFamily="66" charset="0"/>
              </a:rPr>
              <a:t>Äggstockar		sinnessystemet</a:t>
            </a:r>
          </a:p>
          <a:p>
            <a:r>
              <a:rPr lang="sv-SE" dirty="0" smtClean="0">
                <a:latin typeface="Comic Sans MS" panose="030F0702030302020204" pitchFamily="66" charset="0"/>
              </a:rPr>
              <a:t>Lungor		försvarssystemet</a:t>
            </a:r>
          </a:p>
          <a:p>
            <a:r>
              <a:rPr lang="sv-SE" dirty="0" smtClean="0">
                <a:latin typeface="Comic Sans MS" panose="030F0702030302020204" pitchFamily="66" charset="0"/>
              </a:rPr>
              <a:t>Spottkörtlar	rörelsesystemet</a:t>
            </a:r>
          </a:p>
          <a:p>
            <a:r>
              <a:rPr lang="sv-SE" dirty="0" smtClean="0">
                <a:latin typeface="Comic Sans MS" panose="030F0702030302020204" pitchFamily="66" charset="0"/>
              </a:rPr>
              <a:t>Ögon		fortplantningssystemet</a:t>
            </a:r>
          </a:p>
          <a:p>
            <a:r>
              <a:rPr lang="sv-SE" dirty="0" smtClean="0">
                <a:latin typeface="Comic Sans MS" panose="030F0702030302020204" pitchFamily="66" charset="0"/>
              </a:rPr>
              <a:t>Hud			andningssystemet</a:t>
            </a:r>
          </a:p>
          <a:p>
            <a:r>
              <a:rPr lang="sv-SE" dirty="0" smtClean="0">
                <a:latin typeface="Comic Sans MS" panose="030F0702030302020204" pitchFamily="66" charset="0"/>
              </a:rPr>
              <a:t>Hjärtat		hormonsystemet</a:t>
            </a:r>
          </a:p>
          <a:p>
            <a:r>
              <a:rPr lang="sv-SE" dirty="0" smtClean="0">
                <a:latin typeface="Comic Sans MS" panose="030F0702030302020204" pitchFamily="66" charset="0"/>
              </a:rPr>
              <a:t>Skelett		</a:t>
            </a:r>
            <a:r>
              <a:rPr lang="sv-SE" dirty="0" smtClean="0">
                <a:latin typeface="Comic Sans MS" panose="030F0702030302020204" pitchFamily="66" charset="0"/>
              </a:rPr>
              <a:t>matspjälkningssystemet</a:t>
            </a:r>
          </a:p>
          <a:p>
            <a:pPr marL="2286000" lvl="5" indent="0">
              <a:buNone/>
            </a:pPr>
            <a:r>
              <a:rPr lang="sv-SE" dirty="0" smtClean="0">
                <a:latin typeface="Comic Sans MS" panose="030F0702030302020204" pitchFamily="66" charset="0"/>
              </a:rPr>
              <a:t>      cirkulationssystemet</a:t>
            </a:r>
            <a:endParaRPr lang="sv-S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21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Comic Sans MS" panose="030F0702030302020204" pitchFamily="66" charset="0"/>
              </a:rPr>
              <a:t>Frågor på text 120-125</a:t>
            </a:r>
            <a:endParaRPr lang="sv-SE" dirty="0">
              <a:latin typeface="Comic Sans MS" panose="030F0702030302020204" pitchFamily="66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45365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v-SE" dirty="0" smtClean="0">
              <a:latin typeface="Comic Sans MS" panose="030F0702030302020204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sv-SE" dirty="0" smtClean="0">
                <a:latin typeface="Comic Sans MS" panose="030F0702030302020204" pitchFamily="66" charset="0"/>
              </a:rPr>
              <a:t>Vilken </a:t>
            </a:r>
            <a:r>
              <a:rPr lang="sv-SE" dirty="0" smtClean="0">
                <a:latin typeface="Comic Sans MS" panose="030F0702030302020204" pitchFamily="66" charset="0"/>
              </a:rPr>
              <a:t>process sker dygnet runt i dina celler, som cellerna inte kan vara utan</a:t>
            </a:r>
            <a:r>
              <a:rPr lang="sv-SE" dirty="0" smtClean="0">
                <a:latin typeface="Comic Sans MS" panose="030F0702030302020204" pitchFamily="66" charset="0"/>
              </a:rPr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>
                <a:latin typeface="Comic Sans MS" panose="030F0702030302020204" pitchFamily="66" charset="0"/>
              </a:rPr>
              <a:t>Ge exempel på några olika celler som finns i din kropp.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>
                <a:latin typeface="Comic Sans MS" panose="030F0702030302020204" pitchFamily="66" charset="0"/>
              </a:rPr>
              <a:t>Ge exempel på några </a:t>
            </a:r>
            <a:r>
              <a:rPr lang="sv-SE" smtClean="0">
                <a:latin typeface="Comic Sans MS" panose="030F0702030302020204" pitchFamily="66" charset="0"/>
              </a:rPr>
              <a:t>olika vävnader.</a:t>
            </a:r>
            <a:endParaRPr lang="sv-SE" dirty="0" smtClean="0">
              <a:latin typeface="Comic Sans MS" panose="030F0702030302020204" pitchFamily="66" charset="0"/>
            </a:endParaRPr>
          </a:p>
          <a:p>
            <a:pPr marL="457200" indent="-457200">
              <a:buFont typeface="+mj-lt"/>
              <a:buAutoNum type="arabicPeriod"/>
            </a:pPr>
            <a:endParaRPr lang="sv-SE" dirty="0" smtClean="0">
              <a:latin typeface="Comic Sans MS" panose="030F0702030302020204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sv-SE" dirty="0" smtClean="0">
                <a:latin typeface="Comic Sans MS" panose="030F0702030302020204" pitchFamily="66" charset="0"/>
              </a:rPr>
              <a:t>Hur hänger begreppen cell, vävnad och organ ihop?</a:t>
            </a:r>
          </a:p>
          <a:p>
            <a:pPr marL="457200" indent="-457200">
              <a:buFont typeface="+mj-lt"/>
              <a:buAutoNum type="arabicPeriod"/>
            </a:pPr>
            <a:endParaRPr lang="sv-SE" dirty="0" smtClean="0">
              <a:latin typeface="Comic Sans MS" panose="030F0702030302020204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sv-SE" dirty="0" smtClean="0">
                <a:latin typeface="Comic Sans MS" panose="030F0702030302020204" pitchFamily="66" charset="0"/>
              </a:rPr>
              <a:t>Vad är det för skillnad på organ och vävnad?</a:t>
            </a:r>
          </a:p>
          <a:p>
            <a:pPr marL="457200" indent="-457200">
              <a:buFont typeface="+mj-lt"/>
              <a:buAutoNum type="arabicPeriod"/>
            </a:pPr>
            <a:endParaRPr lang="sv-SE" dirty="0" smtClean="0">
              <a:latin typeface="Comic Sans MS" panose="030F0702030302020204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sv-SE" dirty="0" smtClean="0">
                <a:latin typeface="Comic Sans MS" panose="030F0702030302020204" pitchFamily="66" charset="0"/>
              </a:rPr>
              <a:t>Ge exempel på olika organsystem och vilka organ som ingår i systemet</a:t>
            </a:r>
            <a:r>
              <a:rPr lang="sv-SE" dirty="0" smtClean="0">
                <a:latin typeface="Comic Sans MS" panose="030F0702030302020204" pitchFamily="66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>
                <a:latin typeface="Comic Sans MS" panose="030F0702030302020204" pitchFamily="66" charset="0"/>
              </a:rPr>
              <a:t>Vad måste din kropp klara av för att du ska kunna leva?</a:t>
            </a:r>
            <a:endParaRPr lang="sv-SE" dirty="0" smtClean="0">
              <a:latin typeface="Comic Sans MS" panose="030F0702030302020204" pitchFamily="66" charset="0"/>
            </a:endParaRPr>
          </a:p>
          <a:p>
            <a:endParaRPr lang="sv-SE" dirty="0">
              <a:latin typeface="Comic Sans MS" panose="030F0702030302020204" pitchFamily="66" charset="0"/>
            </a:endParaRPr>
          </a:p>
          <a:p>
            <a:endParaRPr lang="sv-S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09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Comic Sans MS" panose="030F0702030302020204" pitchFamily="66" charset="0"/>
              </a:rPr>
              <a:t>Cellens delar (organeller) och funktion</a:t>
            </a:r>
            <a:endParaRPr lang="sv-SE" dirty="0">
              <a:latin typeface="Comic Sans MS" panose="030F0702030302020204" pitchFamily="66" charset="0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323528" y="1052736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 dirty="0" smtClean="0">
                <a:latin typeface="Comic Sans MS" panose="030F0702030302020204" pitchFamily="66" charset="0"/>
              </a:rPr>
              <a:t>Cellmembranet</a:t>
            </a:r>
            <a:r>
              <a:rPr lang="sv-SE" sz="1600" dirty="0" smtClean="0">
                <a:latin typeface="Comic Sans MS" panose="030F0702030302020204" pitchFamily="66" charset="0"/>
              </a:rPr>
              <a:t> </a:t>
            </a:r>
            <a:r>
              <a:rPr lang="sv-SE" sz="1600" dirty="0">
                <a:latin typeface="Comic Sans MS" panose="030F0702030302020204" pitchFamily="66" charset="0"/>
              </a:rPr>
              <a:t>skyddar cellen och kontrollerar vilka ämnen som får komma in och ut ur </a:t>
            </a:r>
            <a:r>
              <a:rPr lang="sv-SE" sz="1600" dirty="0" smtClean="0">
                <a:latin typeface="Comic Sans MS" panose="030F0702030302020204" pitchFamily="66" charset="0"/>
              </a:rPr>
              <a:t>cellen.</a:t>
            </a:r>
            <a:endParaRPr lang="sv-SE" sz="1600" dirty="0">
              <a:latin typeface="Comic Sans MS" panose="030F0702030302020204" pitchFamily="66" charset="0"/>
            </a:endParaRPr>
          </a:p>
          <a:p>
            <a:endParaRPr lang="sv-SE" sz="1600" b="1" dirty="0" smtClean="0">
              <a:latin typeface="Comic Sans MS" panose="030F0702030302020204" pitchFamily="66" charset="0"/>
            </a:endParaRPr>
          </a:p>
          <a:p>
            <a:r>
              <a:rPr lang="sv-SE" sz="1600" b="1" dirty="0" smtClean="0">
                <a:latin typeface="Comic Sans MS" panose="030F0702030302020204" pitchFamily="66" charset="0"/>
              </a:rPr>
              <a:t>Cellkärnan</a:t>
            </a:r>
            <a:r>
              <a:rPr lang="sv-SE" sz="1600" dirty="0" smtClean="0">
                <a:latin typeface="Comic Sans MS" panose="030F0702030302020204" pitchFamily="66" charset="0"/>
              </a:rPr>
              <a:t> med DNA innehåller kromosomer med gener. Generna har ”recept” på hur nya celler ska tillverkas. Det är generna som ger oss våra egenskaper.  Kromosomerna är långa </a:t>
            </a:r>
            <a:r>
              <a:rPr lang="sv-SE" sz="1600" b="1" dirty="0" err="1" smtClean="0">
                <a:latin typeface="Comic Sans MS" panose="030F0702030302020204" pitchFamily="66" charset="0"/>
              </a:rPr>
              <a:t>DNA</a:t>
            </a:r>
            <a:r>
              <a:rPr lang="sv-SE" sz="1600" dirty="0" err="1" smtClean="0">
                <a:latin typeface="Comic Sans MS" panose="030F0702030302020204" pitchFamily="66" charset="0"/>
              </a:rPr>
              <a:t>-molekyler</a:t>
            </a:r>
            <a:r>
              <a:rPr lang="sv-SE" sz="1600" dirty="0" smtClean="0">
                <a:latin typeface="Comic Sans MS" panose="030F0702030302020204" pitchFamily="66" charset="0"/>
              </a:rPr>
              <a:t>    – </a:t>
            </a:r>
            <a:r>
              <a:rPr lang="sv-SE" sz="1600" b="1" dirty="0" err="1" smtClean="0">
                <a:latin typeface="Comic Sans MS" panose="030F0702030302020204" pitchFamily="66" charset="0"/>
              </a:rPr>
              <a:t>Deoxyribo-Nucleic-Acid</a:t>
            </a:r>
            <a:endParaRPr lang="sv-SE" sz="1600" b="1" dirty="0" smtClean="0">
              <a:latin typeface="Comic Sans MS" panose="030F0702030302020204" pitchFamily="66" charset="0"/>
            </a:endParaRPr>
          </a:p>
          <a:p>
            <a:r>
              <a:rPr lang="sv-SE" sz="1600" dirty="0" smtClean="0">
                <a:latin typeface="Comic Sans MS" panose="030F0702030302020204" pitchFamily="66" charset="0"/>
              </a:rPr>
              <a:t>. </a:t>
            </a:r>
            <a:endParaRPr lang="sv-SE" sz="1600" b="1" dirty="0" smtClean="0">
              <a:latin typeface="Comic Sans MS" panose="030F0702030302020204" pitchFamily="66" charset="0"/>
            </a:endParaRPr>
          </a:p>
          <a:p>
            <a:r>
              <a:rPr lang="sv-SE" sz="1600" b="1" dirty="0" err="1" smtClean="0">
                <a:latin typeface="Comic Sans MS" panose="030F0702030302020204" pitchFamily="66" charset="0"/>
              </a:rPr>
              <a:t>Lysosomerna</a:t>
            </a:r>
            <a:r>
              <a:rPr lang="sv-SE" sz="1600" dirty="0" smtClean="0">
                <a:latin typeface="Comic Sans MS" panose="030F0702030302020204" pitchFamily="66" charset="0"/>
              </a:rPr>
              <a:t> </a:t>
            </a:r>
            <a:r>
              <a:rPr lang="sv-SE" sz="1600" dirty="0">
                <a:latin typeface="Comic Sans MS" panose="030F0702030302020204" pitchFamily="66" charset="0"/>
              </a:rPr>
              <a:t>fungerar som sopstationer som bryter ned och oskadliggör avfall från </a:t>
            </a:r>
            <a:r>
              <a:rPr lang="sv-SE" sz="1600" dirty="0" smtClean="0">
                <a:latin typeface="Comic Sans MS" panose="030F0702030302020204" pitchFamily="66" charset="0"/>
              </a:rPr>
              <a:t>cellen.</a:t>
            </a:r>
            <a:endParaRPr lang="sv-SE" sz="1600" dirty="0">
              <a:latin typeface="Comic Sans MS" panose="030F0702030302020204" pitchFamily="66" charset="0"/>
            </a:endParaRPr>
          </a:p>
          <a:p>
            <a:endParaRPr lang="sv-SE" sz="1600" b="1" dirty="0" smtClean="0">
              <a:latin typeface="Comic Sans MS" panose="030F0702030302020204" pitchFamily="66" charset="0"/>
            </a:endParaRPr>
          </a:p>
          <a:p>
            <a:r>
              <a:rPr lang="sv-SE" sz="1600" b="1" dirty="0" smtClean="0">
                <a:latin typeface="Comic Sans MS" panose="030F0702030302020204" pitchFamily="66" charset="0"/>
              </a:rPr>
              <a:t>Cytoplasman</a:t>
            </a:r>
            <a:r>
              <a:rPr lang="sv-SE" sz="1600" dirty="0" smtClean="0">
                <a:latin typeface="Comic Sans MS" panose="030F0702030302020204" pitchFamily="66" charset="0"/>
              </a:rPr>
              <a:t> </a:t>
            </a:r>
            <a:r>
              <a:rPr lang="sv-SE" sz="1600" dirty="0">
                <a:latin typeface="Comic Sans MS" panose="030F0702030302020204" pitchFamily="66" charset="0"/>
              </a:rPr>
              <a:t>är en vätska </a:t>
            </a:r>
            <a:r>
              <a:rPr lang="sv-SE" sz="1600" dirty="0" smtClean="0">
                <a:latin typeface="Comic Sans MS" panose="030F0702030302020204" pitchFamily="66" charset="0"/>
              </a:rPr>
              <a:t>som till största del består av vatten och som </a:t>
            </a:r>
            <a:r>
              <a:rPr lang="sv-SE" sz="1600" dirty="0">
                <a:latin typeface="Comic Sans MS" panose="030F0702030302020204" pitchFamily="66" charset="0"/>
              </a:rPr>
              <a:t>finns inuti </a:t>
            </a:r>
            <a:r>
              <a:rPr lang="sv-SE" sz="1600" dirty="0" smtClean="0">
                <a:latin typeface="Comic Sans MS" panose="030F0702030302020204" pitchFamily="66" charset="0"/>
              </a:rPr>
              <a:t>cellen</a:t>
            </a:r>
            <a:r>
              <a:rPr lang="sv-SE" sz="1600" dirty="0">
                <a:latin typeface="Comic Sans MS" panose="030F0702030302020204" pitchFamily="66" charset="0"/>
              </a:rPr>
              <a:t>.</a:t>
            </a:r>
          </a:p>
          <a:p>
            <a:endParaRPr lang="sv-SE" sz="1600" b="1" dirty="0" smtClean="0">
              <a:latin typeface="Comic Sans MS" panose="030F0702030302020204" pitchFamily="66" charset="0"/>
              <a:hlinkClick r:id="rId2"/>
            </a:endParaRPr>
          </a:p>
          <a:p>
            <a:r>
              <a:rPr lang="sv-SE" sz="1600" b="1" dirty="0" smtClean="0">
                <a:latin typeface="Comic Sans MS" panose="030F0702030302020204" pitchFamily="66" charset="0"/>
              </a:rPr>
              <a:t>Mitokondrierna</a:t>
            </a:r>
            <a:r>
              <a:rPr lang="sv-SE" sz="1600" dirty="0" smtClean="0">
                <a:latin typeface="Comic Sans MS" panose="030F0702030302020204" pitchFamily="66" charset="0"/>
              </a:rPr>
              <a:t> ger cellen energi genom att förbränna kolhydrater och fetter med hjälp av syre. Denna förbränning kallas cellandningen.</a:t>
            </a:r>
            <a:endParaRPr lang="sv-SE" sz="1600" dirty="0">
              <a:latin typeface="Comic Sans MS" panose="030F0702030302020204" pitchFamily="66" charset="0"/>
            </a:endParaRPr>
          </a:p>
          <a:p>
            <a:endParaRPr lang="sv-SE" sz="1600" b="1" dirty="0" smtClean="0">
              <a:latin typeface="Comic Sans MS" panose="030F0702030302020204" pitchFamily="66" charset="0"/>
            </a:endParaRPr>
          </a:p>
          <a:p>
            <a:r>
              <a:rPr lang="sv-SE" sz="1600" b="1" dirty="0" err="1" smtClean="0">
                <a:latin typeface="Comic Sans MS" panose="030F0702030302020204" pitchFamily="66" charset="0"/>
              </a:rPr>
              <a:t>Golgiapparaten</a:t>
            </a:r>
            <a:r>
              <a:rPr lang="sv-SE" sz="1600" dirty="0" smtClean="0">
                <a:latin typeface="Comic Sans MS" panose="030F0702030302020204" pitchFamily="66" charset="0"/>
              </a:rPr>
              <a:t> </a:t>
            </a:r>
            <a:r>
              <a:rPr lang="sv-SE" sz="1600" dirty="0">
                <a:latin typeface="Comic Sans MS" panose="030F0702030302020204" pitchFamily="66" charset="0"/>
              </a:rPr>
              <a:t>paketerar, adresserar och skickar iväg proteiner från </a:t>
            </a:r>
            <a:r>
              <a:rPr lang="sv-SE" sz="1600" dirty="0" smtClean="0">
                <a:latin typeface="Comic Sans MS" panose="030F0702030302020204" pitchFamily="66" charset="0"/>
              </a:rPr>
              <a:t>cellen.</a:t>
            </a:r>
            <a:endParaRPr lang="sv-SE" sz="1600" dirty="0">
              <a:latin typeface="Comic Sans MS" panose="030F0702030302020204" pitchFamily="66" charset="0"/>
            </a:endParaRPr>
          </a:p>
          <a:p>
            <a:endParaRPr lang="sv-SE" sz="1600" b="1" dirty="0" smtClean="0">
              <a:latin typeface="Comic Sans MS" panose="030F0702030302020204" pitchFamily="66" charset="0"/>
            </a:endParaRPr>
          </a:p>
          <a:p>
            <a:r>
              <a:rPr lang="sv-SE" sz="1600" b="1" dirty="0" smtClean="0">
                <a:latin typeface="Comic Sans MS" panose="030F0702030302020204" pitchFamily="66" charset="0"/>
              </a:rPr>
              <a:t>Endoplasmatiska </a:t>
            </a:r>
            <a:r>
              <a:rPr lang="sv-SE" sz="1600" b="1" dirty="0">
                <a:latin typeface="Comic Sans MS" panose="030F0702030302020204" pitchFamily="66" charset="0"/>
              </a:rPr>
              <a:t>nätverket </a:t>
            </a:r>
            <a:r>
              <a:rPr lang="sv-SE" sz="1600" dirty="0">
                <a:latin typeface="Comic Sans MS" panose="030F0702030302020204" pitchFamily="66" charset="0"/>
              </a:rPr>
              <a:t>är ett veckat membran som omger cellkärnan. I </a:t>
            </a:r>
            <a:r>
              <a:rPr lang="sv-SE" sz="1600" dirty="0" err="1">
                <a:latin typeface="Comic Sans MS" panose="030F0702030302020204" pitchFamily="66" charset="0"/>
              </a:rPr>
              <a:t>endoplastmatiska</a:t>
            </a:r>
            <a:r>
              <a:rPr lang="sv-SE" sz="1600" dirty="0">
                <a:latin typeface="Comic Sans MS" panose="030F0702030302020204" pitchFamily="66" charset="0"/>
              </a:rPr>
              <a:t> nätverket finns </a:t>
            </a:r>
            <a:r>
              <a:rPr lang="sv-SE" sz="1600" b="1" dirty="0" err="1">
                <a:latin typeface="Comic Sans MS" panose="030F0702030302020204" pitchFamily="66" charset="0"/>
              </a:rPr>
              <a:t>ribosomerna</a:t>
            </a:r>
            <a:r>
              <a:rPr lang="sv-SE" sz="1600" dirty="0">
                <a:latin typeface="Comic Sans MS" panose="030F0702030302020204" pitchFamily="66" charset="0"/>
              </a:rPr>
              <a:t>, som tillverkar cellens proteiner genom att koppla ihop aminosyror</a:t>
            </a:r>
            <a:r>
              <a:rPr lang="sv-SE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293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0" dirty="0" smtClean="0">
                <a:latin typeface="Comic Sans MS" panose="030F0702030302020204" pitchFamily="66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Förutsättningar för att kunna leva</a:t>
            </a:r>
            <a:endParaRPr lang="sv-SE" b="0" dirty="0">
              <a:latin typeface="Comic Sans MS" panose="030F0702030302020204" pitchFamily="66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sv-SE" dirty="0" smtClean="0">
                <a:latin typeface="Comic Sans MS" panose="030F0702030302020204" pitchFamily="66" charset="0"/>
              </a:rPr>
              <a:t>Kunna sönderdela och frigöra energi ur födan</a:t>
            </a:r>
          </a:p>
          <a:p>
            <a:pPr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sv-SE" dirty="0" smtClean="0">
                <a:latin typeface="Comic Sans MS" panose="030F0702030302020204" pitchFamily="66" charset="0"/>
              </a:rPr>
              <a:t>Kunna röra sig och ha kontakt med omgivningen</a:t>
            </a:r>
          </a:p>
          <a:p>
            <a:pPr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sv-SE" dirty="0" smtClean="0">
                <a:latin typeface="Comic Sans MS" panose="030F0702030302020204" pitchFamily="66" charset="0"/>
              </a:rPr>
              <a:t>Kunna skydda mot infektioner</a:t>
            </a:r>
          </a:p>
          <a:p>
            <a:pPr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sv-SE" dirty="0" smtClean="0">
                <a:latin typeface="Comic Sans MS" panose="030F0702030302020204" pitchFamily="66" charset="0"/>
              </a:rPr>
              <a:t>Ha förmågan att få barn</a:t>
            </a:r>
            <a:endParaRPr lang="sv-S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40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Comic Sans MS" panose="030F0702030302020204" pitchFamily="66" charset="0"/>
              </a:rPr>
              <a:t>Cellandning - metabolism</a:t>
            </a:r>
            <a:endParaRPr lang="sv-SE" dirty="0">
              <a:latin typeface="Comic Sans MS" panose="030F0702030302020204" pitchFamily="66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950185"/>
            <a:ext cx="7503010" cy="26390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Druvsocker + syre  </a:t>
            </a:r>
            <a:r>
              <a:rPr lang="sv-SE" dirty="0" smtClean="0">
                <a:sym typeface="Wingdings" panose="05000000000000000000" pitchFamily="2" charset="2"/>
              </a:rPr>
              <a:t>  </a:t>
            </a:r>
            <a:r>
              <a:rPr lang="sv-SE" dirty="0" smtClean="0">
                <a:sym typeface="Wingdings" panose="05000000000000000000" pitchFamily="2" charset="2"/>
              </a:rPr>
              <a:t>koldioxid </a:t>
            </a:r>
            <a:r>
              <a:rPr lang="sv-SE" dirty="0">
                <a:sym typeface="Wingdings" panose="05000000000000000000" pitchFamily="2" charset="2"/>
              </a:rPr>
              <a:t>+ vatten + </a:t>
            </a:r>
            <a:r>
              <a:rPr lang="sv-SE" dirty="0" smtClean="0">
                <a:sym typeface="Wingdings" panose="05000000000000000000" pitchFamily="2" charset="2"/>
              </a:rPr>
              <a:t>användbar energi</a:t>
            </a:r>
            <a:endParaRPr lang="sv-S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v-SE" dirty="0"/>
          </a:p>
          <a:p>
            <a:r>
              <a:rPr lang="sv-SE" dirty="0" smtClean="0"/>
              <a:t>Cellerna tar upp syre och näring samtidigt som </a:t>
            </a:r>
          </a:p>
          <a:p>
            <a:pPr marL="0" indent="0">
              <a:buNone/>
            </a:pPr>
            <a:r>
              <a:rPr lang="sv-SE" dirty="0" smtClean="0"/>
              <a:t>     de lämnar ifrån sig koldioxid och annat avfall. 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Det kallas </a:t>
            </a:r>
            <a:r>
              <a:rPr lang="sv-SE" dirty="0" smtClean="0"/>
              <a:t>cellandning eller metabolism.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3074" name="Picture 2" descr="\\AD.STOCKHOLM.SE\CLI-HOME\CA2HOME024\aa13883\Desktop\equationrespirat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7" y="1340767"/>
            <a:ext cx="7954342" cy="1609417"/>
          </a:xfrm>
          <a:prstGeom prst="rect">
            <a:avLst/>
          </a:prstGeom>
          <a:solidFill>
            <a:srgbClr val="FFFF00"/>
          </a:solidFill>
          <a:extLst/>
        </p:spPr>
      </p:pic>
    </p:spTree>
    <p:extLst>
      <p:ext uri="{BB962C8B-B14F-4D97-AF65-F5344CB8AC3E}">
        <p14:creationId xmlns:p14="http://schemas.microsoft.com/office/powerpoint/2010/main" val="376242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Comic Sans MS" panose="030F0702030302020204" pitchFamily="66" charset="0"/>
              </a:rPr>
              <a:t>Vi har många olika slags celler</a:t>
            </a:r>
            <a:endParaRPr lang="sv-SE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\\AD.STOCKHOLM.SE\CLI-HOME\CA2HOME024\aa13883\Desktop\blodcel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340768"/>
            <a:ext cx="2040806" cy="1408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\\AD.STOCKHOLM.SE\CLI-HOME\CA2HOME024\aa13883\Desktop\bence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24744"/>
            <a:ext cx="151216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\\AD.STOCKHOLM.SE\CLI-HOME\CA2HOME024\aa13883\Desktop\nervcel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3068960"/>
            <a:ext cx="1908804" cy="1431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\\AD.STOCKHOLM.SE\CLI-HOME\CA2HOME024\aa13883\Desktop\celle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52936"/>
            <a:ext cx="2305050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ruta 2"/>
          <p:cNvSpPr txBox="1"/>
          <p:nvPr/>
        </p:nvSpPr>
        <p:spPr>
          <a:xfrm>
            <a:off x="2657896" y="1412776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bencell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6228184" y="1597442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Röda blodkroppar</a:t>
            </a: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5364088" y="3429000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nervceller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525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sv-SE" dirty="0" smtClean="0">
                <a:latin typeface="Comic Sans MS" panose="030F0702030302020204" pitchFamily="66" charset="0"/>
              </a:rPr>
              <a:t>Vävnad är byggd av celler</a:t>
            </a:r>
            <a:endParaRPr lang="sv-SE" dirty="0">
              <a:latin typeface="Comic Sans MS" panose="030F0702030302020204" pitchFamily="66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15616" y="1556792"/>
            <a:ext cx="5976664" cy="3989039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>
                <a:latin typeface="Comic Sans MS" panose="030F0702030302020204" pitchFamily="66" charset="0"/>
              </a:rPr>
              <a:t>Celler som är lika bygger tillsammans en vävnad. </a:t>
            </a:r>
          </a:p>
          <a:p>
            <a:pPr marL="0" indent="0">
              <a:buNone/>
            </a:pPr>
            <a:endParaRPr lang="sv-SE" dirty="0" smtClean="0">
              <a:latin typeface="Comic Sans MS" panose="030F0702030302020204" pitchFamily="66" charset="0"/>
            </a:endParaRPr>
          </a:p>
          <a:p>
            <a:r>
              <a:rPr lang="sv-SE" b="1" dirty="0" smtClean="0">
                <a:latin typeface="Comic Sans MS" panose="030F0702030302020204" pitchFamily="66" charset="0"/>
              </a:rPr>
              <a:t>Täckande vävnad </a:t>
            </a:r>
            <a:r>
              <a:rPr lang="sv-SE" dirty="0" smtClean="0">
                <a:latin typeface="Comic Sans MS" panose="030F0702030302020204" pitchFamily="66" charset="0"/>
              </a:rPr>
              <a:t>– hud och slemhinnor</a:t>
            </a:r>
          </a:p>
          <a:p>
            <a:endParaRPr lang="sv-SE" dirty="0">
              <a:latin typeface="Comic Sans MS" panose="030F0702030302020204" pitchFamily="66" charset="0"/>
            </a:endParaRPr>
          </a:p>
          <a:p>
            <a:r>
              <a:rPr lang="sv-SE" b="1" dirty="0" smtClean="0">
                <a:latin typeface="Comic Sans MS" panose="030F0702030302020204" pitchFamily="66" charset="0"/>
              </a:rPr>
              <a:t>Flytande vävnad </a:t>
            </a:r>
            <a:r>
              <a:rPr lang="sv-SE" dirty="0" smtClean="0">
                <a:latin typeface="Comic Sans MS" panose="030F0702030302020204" pitchFamily="66" charset="0"/>
              </a:rPr>
              <a:t>– blodet och lymfan</a:t>
            </a:r>
          </a:p>
          <a:p>
            <a:endParaRPr lang="sv-SE" dirty="0">
              <a:latin typeface="Comic Sans MS" panose="030F0702030302020204" pitchFamily="66" charset="0"/>
            </a:endParaRPr>
          </a:p>
          <a:p>
            <a:r>
              <a:rPr lang="sv-SE" b="1" dirty="0" smtClean="0">
                <a:latin typeface="Comic Sans MS" panose="030F0702030302020204" pitchFamily="66" charset="0"/>
              </a:rPr>
              <a:t>Nervvävnad </a:t>
            </a:r>
            <a:r>
              <a:rPr lang="sv-SE" dirty="0" smtClean="0">
                <a:latin typeface="Comic Sans MS" panose="030F0702030302020204" pitchFamily="66" charset="0"/>
              </a:rPr>
              <a:t>– hjärnan, nervsystem och sinnesorgan</a:t>
            </a:r>
          </a:p>
          <a:p>
            <a:endParaRPr lang="sv-SE" dirty="0">
              <a:latin typeface="Comic Sans MS" panose="030F0702030302020204" pitchFamily="66" charset="0"/>
            </a:endParaRPr>
          </a:p>
          <a:p>
            <a:r>
              <a:rPr lang="sv-SE" b="1" dirty="0" smtClean="0">
                <a:latin typeface="Comic Sans MS" panose="030F0702030302020204" pitchFamily="66" charset="0"/>
              </a:rPr>
              <a:t>Muskelvävnad </a:t>
            </a:r>
            <a:r>
              <a:rPr lang="sv-SE" dirty="0" smtClean="0">
                <a:latin typeface="Comic Sans MS" panose="030F0702030302020204" pitchFamily="66" charset="0"/>
              </a:rPr>
              <a:t>– skelettmuskler, hjärtmuskel och glatta muskler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408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Comic Sans MS" panose="030F0702030302020204" pitchFamily="66" charset="0"/>
              </a:rPr>
              <a:t>Organ består av olika sorters vävnad</a:t>
            </a:r>
            <a:endParaRPr lang="sv-SE" dirty="0">
              <a:latin typeface="Comic Sans MS" panose="030F0702030302020204" pitchFamily="66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latin typeface="Comic Sans MS" panose="030F0702030302020204" pitchFamily="66" charset="0"/>
              </a:rPr>
              <a:t>Några </a:t>
            </a:r>
            <a:r>
              <a:rPr lang="sv-SE" dirty="0">
                <a:latin typeface="Comic Sans MS" panose="030F0702030302020204" pitchFamily="66" charset="0"/>
              </a:rPr>
              <a:t>v</a:t>
            </a:r>
            <a:r>
              <a:rPr lang="sv-SE" dirty="0" smtClean="0">
                <a:latin typeface="Comic Sans MS" panose="030F0702030302020204" pitchFamily="66" charset="0"/>
              </a:rPr>
              <a:t>iktiga  inre organ</a:t>
            </a:r>
          </a:p>
          <a:p>
            <a:endParaRPr lang="sv-SE" dirty="0">
              <a:latin typeface="Comic Sans MS" panose="030F0702030302020204" pitchFamily="66" charset="0"/>
            </a:endParaRPr>
          </a:p>
          <a:p>
            <a:r>
              <a:rPr lang="sv-SE" dirty="0" smtClean="0">
                <a:latin typeface="Comic Sans MS" panose="030F0702030302020204" pitchFamily="66" charset="0"/>
              </a:rPr>
              <a:t>Hjärtat består t ex</a:t>
            </a:r>
          </a:p>
          <a:p>
            <a:pPr marL="0" indent="0">
              <a:buNone/>
            </a:pPr>
            <a:r>
              <a:rPr lang="sv-SE" dirty="0">
                <a:latin typeface="Comic Sans MS" panose="030F0702030302020204" pitchFamily="66" charset="0"/>
              </a:rPr>
              <a:t> </a:t>
            </a:r>
            <a:r>
              <a:rPr lang="sv-SE" dirty="0" smtClean="0">
                <a:latin typeface="Comic Sans MS" panose="030F0702030302020204" pitchFamily="66" charset="0"/>
              </a:rPr>
              <a:t>    av muskelvävnad,</a:t>
            </a:r>
          </a:p>
          <a:p>
            <a:pPr marL="0" indent="0">
              <a:buNone/>
            </a:pPr>
            <a:r>
              <a:rPr lang="sv-SE" dirty="0" smtClean="0">
                <a:latin typeface="Comic Sans MS" panose="030F0702030302020204" pitchFamily="66" charset="0"/>
              </a:rPr>
              <a:t>     nervvävnad, blodkärl och</a:t>
            </a:r>
          </a:p>
          <a:p>
            <a:pPr marL="0" indent="0">
              <a:buNone/>
            </a:pPr>
            <a:r>
              <a:rPr lang="sv-SE" dirty="0" smtClean="0">
                <a:latin typeface="Comic Sans MS" panose="030F0702030302020204" pitchFamily="66" charset="0"/>
              </a:rPr>
              <a:t>     bindväv. </a:t>
            </a:r>
          </a:p>
          <a:p>
            <a:pPr marL="0" indent="0">
              <a:buNone/>
            </a:pPr>
            <a:endParaRPr lang="sv-SE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sv-SE" dirty="0" smtClean="0">
                <a:latin typeface="Comic Sans MS" panose="030F0702030302020204" pitchFamily="66" charset="0"/>
              </a:rPr>
              <a:t>Huden </a:t>
            </a:r>
            <a:r>
              <a:rPr lang="sv-SE" dirty="0" smtClean="0">
                <a:latin typeface="Comic Sans MS" panose="030F0702030302020204" pitchFamily="66" charset="0"/>
              </a:rPr>
              <a:t>är kroppens största</a:t>
            </a:r>
          </a:p>
          <a:p>
            <a:pPr marL="0" indent="0">
              <a:buNone/>
            </a:pPr>
            <a:r>
              <a:rPr lang="sv-SE" dirty="0" smtClean="0">
                <a:latin typeface="Comic Sans MS" panose="030F0702030302020204" pitchFamily="66" charset="0"/>
              </a:rPr>
              <a:t>organ och väger 7-10 kg.</a:t>
            </a:r>
            <a:endParaRPr lang="sv-SE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sv-SE" dirty="0" smtClean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\\AD.STOCKHOLM.SE\CLI-HOME\CA2HOME024\aa13883\Desktop\org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556792"/>
            <a:ext cx="4353272" cy="29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47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Comic Sans MS" panose="030F0702030302020204" pitchFamily="66" charset="0"/>
              </a:rPr>
              <a:t>Organsystem – flera organ som samarbetar</a:t>
            </a:r>
            <a:endParaRPr lang="sv-SE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\\AD.STOCKHOLM.SE\CLI-HOME\CA2HOME024\aa13883\Desktop\organsystem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5"/>
            <a:ext cx="6840760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24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Comic Sans MS" panose="030F0702030302020204" pitchFamily="66" charset="0"/>
              </a:rPr>
              <a:t>Organsystem – olika organ samverkar</a:t>
            </a:r>
            <a:endParaRPr lang="sv-SE" dirty="0">
              <a:latin typeface="Comic Sans MS" panose="030F0702030302020204" pitchFamily="66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>
                <a:latin typeface="Comic Sans MS" panose="030F0702030302020204" pitchFamily="66" charset="0"/>
              </a:rPr>
              <a:t>Rörelsesystemet</a:t>
            </a:r>
          </a:p>
          <a:p>
            <a:endParaRPr lang="sv-SE" dirty="0" smtClean="0">
              <a:latin typeface="Comic Sans MS" panose="030F0702030302020204" pitchFamily="66" charset="0"/>
            </a:endParaRPr>
          </a:p>
          <a:p>
            <a:r>
              <a:rPr lang="sv-SE" dirty="0" smtClean="0">
                <a:latin typeface="Comic Sans MS" panose="030F0702030302020204" pitchFamily="66" charset="0"/>
              </a:rPr>
              <a:t>Matspjälkningssystemet</a:t>
            </a:r>
          </a:p>
          <a:p>
            <a:endParaRPr lang="sv-SE" dirty="0">
              <a:latin typeface="Comic Sans MS" panose="030F0702030302020204" pitchFamily="66" charset="0"/>
            </a:endParaRPr>
          </a:p>
          <a:p>
            <a:r>
              <a:rPr lang="sv-SE" dirty="0" smtClean="0">
                <a:latin typeface="Comic Sans MS" panose="030F0702030302020204" pitchFamily="66" charset="0"/>
              </a:rPr>
              <a:t>Andningssystemet</a:t>
            </a:r>
          </a:p>
          <a:p>
            <a:endParaRPr lang="sv-SE" dirty="0">
              <a:latin typeface="Comic Sans MS" panose="030F0702030302020204" pitchFamily="66" charset="0"/>
            </a:endParaRPr>
          </a:p>
          <a:p>
            <a:r>
              <a:rPr lang="sv-SE" dirty="0" smtClean="0">
                <a:latin typeface="Comic Sans MS" panose="030F0702030302020204" pitchFamily="66" charset="0"/>
              </a:rPr>
              <a:t>Blodomloppet</a:t>
            </a:r>
          </a:p>
          <a:p>
            <a:endParaRPr lang="sv-SE" dirty="0">
              <a:latin typeface="Comic Sans MS" panose="030F0702030302020204" pitchFamily="66" charset="0"/>
            </a:endParaRPr>
          </a:p>
          <a:p>
            <a:r>
              <a:rPr lang="sv-SE" dirty="0" smtClean="0">
                <a:latin typeface="Comic Sans MS" panose="030F0702030302020204" pitchFamily="66" charset="0"/>
              </a:rPr>
              <a:t>Utsöndringssystemet</a:t>
            </a:r>
            <a:endParaRPr lang="sv-SE" dirty="0">
              <a:latin typeface="Comic Sans MS" panose="030F0702030302020204" pitchFamily="66" charset="0"/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Försvarssystemet</a:t>
            </a:r>
          </a:p>
          <a:p>
            <a:endParaRPr lang="sv-SE" dirty="0"/>
          </a:p>
          <a:p>
            <a:r>
              <a:rPr lang="sv-SE" dirty="0" smtClean="0"/>
              <a:t>Sinnessystemet</a:t>
            </a:r>
          </a:p>
          <a:p>
            <a:endParaRPr lang="sv-SE" dirty="0"/>
          </a:p>
          <a:p>
            <a:r>
              <a:rPr lang="sv-SE" dirty="0" smtClean="0"/>
              <a:t>Nervsystemet</a:t>
            </a:r>
          </a:p>
          <a:p>
            <a:endParaRPr lang="sv-SE" dirty="0"/>
          </a:p>
          <a:p>
            <a:r>
              <a:rPr lang="sv-SE" dirty="0" smtClean="0"/>
              <a:t>Hormonsystemet</a:t>
            </a:r>
          </a:p>
          <a:p>
            <a:endParaRPr lang="sv-SE" dirty="0"/>
          </a:p>
          <a:p>
            <a:r>
              <a:rPr lang="sv-SE" dirty="0" smtClean="0"/>
              <a:t>Fortplantningssystemet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5743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tockholms stads färger">
      <a:dk1>
        <a:srgbClr val="000000"/>
      </a:dk1>
      <a:lt1>
        <a:srgbClr val="FFFFFF"/>
      </a:lt1>
      <a:dk2>
        <a:srgbClr val="683788"/>
      </a:dk2>
      <a:lt2>
        <a:srgbClr val="BCAAD0"/>
      </a:lt2>
      <a:accent1>
        <a:srgbClr val="289D93"/>
      </a:accent1>
      <a:accent2>
        <a:srgbClr val="C40068"/>
      </a:accent2>
      <a:accent3>
        <a:srgbClr val="007EC4"/>
      </a:accent3>
      <a:accent4>
        <a:srgbClr val="B6D7D3"/>
      </a:accent4>
      <a:accent5>
        <a:srgbClr val="E4B1C3"/>
      </a:accent5>
      <a:accent6>
        <a:srgbClr val="ACC7E9"/>
      </a:accent6>
      <a:hlink>
        <a:srgbClr val="007EC4"/>
      </a:hlink>
      <a:folHlink>
        <a:srgbClr val="683788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259</TotalTime>
  <Words>493</Words>
  <Application>Microsoft Office PowerPoint</Application>
  <PresentationFormat>Bildspel på skärmen (4:3)</PresentationFormat>
  <Paragraphs>105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2" baseType="lpstr">
      <vt:lpstr>blank</vt:lpstr>
      <vt:lpstr>Cellen</vt:lpstr>
      <vt:lpstr>Cellens delar (organeller) och funktion</vt:lpstr>
      <vt:lpstr>Förutsättningar för att kunna leva</vt:lpstr>
      <vt:lpstr>Cellandning - metabolism</vt:lpstr>
      <vt:lpstr>Vi har många olika slags celler</vt:lpstr>
      <vt:lpstr>Vävnad är byggd av celler</vt:lpstr>
      <vt:lpstr>Organ består av olika sorters vävnad</vt:lpstr>
      <vt:lpstr>Organsystem – flera organ som samarbetar</vt:lpstr>
      <vt:lpstr>Organsystem – olika organ samverkar</vt:lpstr>
      <vt:lpstr>Olika organsystem</vt:lpstr>
      <vt:lpstr>Frågor på text 120-125</vt:lpstr>
    </vt:vector>
  </TitlesOfParts>
  <Company>Volvo 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Hennings</dc:creator>
  <cp:lastModifiedBy>Anna Hennings</cp:lastModifiedBy>
  <cp:revision>21</cp:revision>
  <dcterms:created xsi:type="dcterms:W3CDTF">2015-08-20T13:32:52Z</dcterms:created>
  <dcterms:modified xsi:type="dcterms:W3CDTF">2015-08-25T07:21:46Z</dcterms:modified>
</cp:coreProperties>
</file>